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69" r:id="rId2"/>
    <p:sldId id="274" r:id="rId3"/>
    <p:sldId id="256" r:id="rId4"/>
    <p:sldId id="275" r:id="rId5"/>
    <p:sldId id="276" r:id="rId6"/>
    <p:sldId id="282" r:id="rId7"/>
    <p:sldId id="281" r:id="rId8"/>
    <p:sldId id="277" r:id="rId9"/>
    <p:sldId id="278" r:id="rId10"/>
    <p:sldId id="279" r:id="rId11"/>
    <p:sldId id="280" r:id="rId12"/>
    <p:sldId id="283"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25" autoAdjust="0"/>
    <p:restoredTop sz="94660"/>
  </p:normalViewPr>
  <p:slideViewPr>
    <p:cSldViewPr snapToGrid="0">
      <p:cViewPr varScale="1">
        <p:scale>
          <a:sx n="86" d="100"/>
          <a:sy n="86" d="100"/>
        </p:scale>
        <p:origin x="514"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7CFE440-4620-4EE4-9C32-7919FE1BB2CB}" type="doc">
      <dgm:prSet loTypeId="urn:microsoft.com/office/officeart/2005/8/layout/cycle5" loCatId="cycle" qsTypeId="urn:microsoft.com/office/officeart/2005/8/quickstyle/simple1" qsCatId="simple" csTypeId="urn:microsoft.com/office/officeart/2005/8/colors/accent1_2" csCatId="accent1" phldr="1"/>
      <dgm:spPr/>
      <dgm:t>
        <a:bodyPr/>
        <a:lstStyle/>
        <a:p>
          <a:endParaRPr lang="en-GB"/>
        </a:p>
      </dgm:t>
    </dgm:pt>
    <dgm:pt modelId="{8ABD7893-47BF-40C7-A441-0B3429A05AC4}">
      <dgm:prSet phldrT="[Text]"/>
      <dgm:spPr/>
      <dgm:t>
        <a:bodyPr/>
        <a:lstStyle/>
        <a:p>
          <a:r>
            <a:rPr lang="en-GB" b="1" dirty="0"/>
            <a:t>Data Acquisition</a:t>
          </a:r>
        </a:p>
      </dgm:t>
    </dgm:pt>
    <dgm:pt modelId="{ABFEDC5D-B65A-43E3-830C-9ED2579A48BF}" type="parTrans" cxnId="{72330AA5-F32F-431F-B23F-43EBF5A927E5}">
      <dgm:prSet/>
      <dgm:spPr/>
      <dgm:t>
        <a:bodyPr/>
        <a:lstStyle/>
        <a:p>
          <a:endParaRPr lang="en-GB" b="1"/>
        </a:p>
      </dgm:t>
    </dgm:pt>
    <dgm:pt modelId="{2B0C52B8-B2CB-48B0-9CDA-A909EF327755}" type="sibTrans" cxnId="{72330AA5-F32F-431F-B23F-43EBF5A927E5}">
      <dgm:prSet/>
      <dgm:spPr/>
      <dgm:t>
        <a:bodyPr/>
        <a:lstStyle/>
        <a:p>
          <a:endParaRPr lang="en-GB" b="1"/>
        </a:p>
      </dgm:t>
    </dgm:pt>
    <dgm:pt modelId="{F64FB3C1-B76E-449F-8B60-85A68D4AB290}">
      <dgm:prSet phldrT="[Text]"/>
      <dgm:spPr/>
      <dgm:t>
        <a:bodyPr/>
        <a:lstStyle/>
        <a:p>
          <a:r>
            <a:rPr lang="en-GB" b="1" dirty="0"/>
            <a:t>Exploratory Analysis</a:t>
          </a:r>
        </a:p>
      </dgm:t>
    </dgm:pt>
    <dgm:pt modelId="{82BC46C6-51A5-44CE-9163-C6BA4E9F2C1B}" type="parTrans" cxnId="{45CA6763-85F6-4F69-B3F5-4D7EDAC0B0C5}">
      <dgm:prSet/>
      <dgm:spPr/>
      <dgm:t>
        <a:bodyPr/>
        <a:lstStyle/>
        <a:p>
          <a:endParaRPr lang="en-GB" b="1"/>
        </a:p>
      </dgm:t>
    </dgm:pt>
    <dgm:pt modelId="{BEE889D3-C70C-4972-A94B-5D3662B4E14A}" type="sibTrans" cxnId="{45CA6763-85F6-4F69-B3F5-4D7EDAC0B0C5}">
      <dgm:prSet/>
      <dgm:spPr/>
      <dgm:t>
        <a:bodyPr/>
        <a:lstStyle/>
        <a:p>
          <a:endParaRPr lang="en-GB" b="1"/>
        </a:p>
      </dgm:t>
    </dgm:pt>
    <dgm:pt modelId="{5F8FE397-9297-4062-88A9-ED85C35B4765}">
      <dgm:prSet phldrT="[Text]"/>
      <dgm:spPr/>
      <dgm:t>
        <a:bodyPr/>
        <a:lstStyle/>
        <a:p>
          <a:r>
            <a:rPr lang="en-GB" b="1" dirty="0"/>
            <a:t>Model Development</a:t>
          </a:r>
        </a:p>
      </dgm:t>
    </dgm:pt>
    <dgm:pt modelId="{ACA91063-19CA-4434-9320-D49C886CDFF6}" type="parTrans" cxnId="{AC6ED730-6479-467F-84A0-8DF051D1D57C}">
      <dgm:prSet/>
      <dgm:spPr/>
      <dgm:t>
        <a:bodyPr/>
        <a:lstStyle/>
        <a:p>
          <a:endParaRPr lang="en-GB" b="1"/>
        </a:p>
      </dgm:t>
    </dgm:pt>
    <dgm:pt modelId="{8B50BEC2-72F1-4B8D-A62E-EDB3ED1184DC}" type="sibTrans" cxnId="{AC6ED730-6479-467F-84A0-8DF051D1D57C}">
      <dgm:prSet/>
      <dgm:spPr/>
      <dgm:t>
        <a:bodyPr/>
        <a:lstStyle/>
        <a:p>
          <a:endParaRPr lang="en-GB" b="1"/>
        </a:p>
      </dgm:t>
    </dgm:pt>
    <dgm:pt modelId="{CF77DF00-28A7-4B2B-BCAD-1EC3B4AB44F0}">
      <dgm:prSet phldrT="[Text]"/>
      <dgm:spPr/>
      <dgm:t>
        <a:bodyPr/>
        <a:lstStyle/>
        <a:p>
          <a:r>
            <a:rPr lang="en-GB" b="1" dirty="0"/>
            <a:t>URLs</a:t>
          </a:r>
        </a:p>
      </dgm:t>
    </dgm:pt>
    <dgm:pt modelId="{DEF320A0-ACFC-40FC-935E-FE1668C3A8E3}" type="parTrans" cxnId="{02D55C6E-3956-419E-A30E-190AFCD5D0FC}">
      <dgm:prSet/>
      <dgm:spPr/>
      <dgm:t>
        <a:bodyPr/>
        <a:lstStyle/>
        <a:p>
          <a:endParaRPr lang="en-GB" b="1"/>
        </a:p>
      </dgm:t>
    </dgm:pt>
    <dgm:pt modelId="{4E7BA79C-8A4F-4747-B64B-92B6EB7889DA}" type="sibTrans" cxnId="{02D55C6E-3956-419E-A30E-190AFCD5D0FC}">
      <dgm:prSet/>
      <dgm:spPr/>
      <dgm:t>
        <a:bodyPr/>
        <a:lstStyle/>
        <a:p>
          <a:endParaRPr lang="en-GB" b="1"/>
        </a:p>
      </dgm:t>
    </dgm:pt>
    <dgm:pt modelId="{B08F2EE2-538D-4E7B-8D7F-B6AB4429260B}">
      <dgm:prSet phldrT="[Text]"/>
      <dgm:spPr/>
      <dgm:t>
        <a:bodyPr/>
        <a:lstStyle/>
        <a:p>
          <a:r>
            <a:rPr lang="en-GB" b="1" dirty="0"/>
            <a:t>4SQR API Calls</a:t>
          </a:r>
        </a:p>
      </dgm:t>
    </dgm:pt>
    <dgm:pt modelId="{C6995A3F-0F0B-4DE1-8E8F-9AC09CDD7895}" type="parTrans" cxnId="{DFF67838-01C6-4071-8548-8CEDBC296BE4}">
      <dgm:prSet/>
      <dgm:spPr/>
      <dgm:t>
        <a:bodyPr/>
        <a:lstStyle/>
        <a:p>
          <a:endParaRPr lang="en-GB" b="1"/>
        </a:p>
      </dgm:t>
    </dgm:pt>
    <dgm:pt modelId="{A6F358D4-F550-4450-BE60-1D6BB5C2DDC1}" type="sibTrans" cxnId="{DFF67838-01C6-4071-8548-8CEDBC296BE4}">
      <dgm:prSet/>
      <dgm:spPr/>
      <dgm:t>
        <a:bodyPr/>
        <a:lstStyle/>
        <a:p>
          <a:endParaRPr lang="en-GB" b="1"/>
        </a:p>
      </dgm:t>
    </dgm:pt>
    <dgm:pt modelId="{7B918490-B01E-47BB-9712-2D9D7C9C3DDB}">
      <dgm:prSet phldrT="[Text]"/>
      <dgm:spPr/>
      <dgm:t>
        <a:bodyPr/>
        <a:lstStyle/>
        <a:p>
          <a:r>
            <a:rPr lang="en-GB" b="1" dirty="0"/>
            <a:t>Beautiful Soup</a:t>
          </a:r>
        </a:p>
      </dgm:t>
    </dgm:pt>
    <dgm:pt modelId="{D9716501-19B6-4AEB-BE67-036E6D2023D2}" type="parTrans" cxnId="{7E1E18BE-E403-431C-B999-EA0D94C0B644}">
      <dgm:prSet/>
      <dgm:spPr/>
      <dgm:t>
        <a:bodyPr/>
        <a:lstStyle/>
        <a:p>
          <a:endParaRPr lang="en-GB" b="1"/>
        </a:p>
      </dgm:t>
    </dgm:pt>
    <dgm:pt modelId="{54470CB5-72A4-426C-BF27-580EF4775871}" type="sibTrans" cxnId="{7E1E18BE-E403-431C-B999-EA0D94C0B644}">
      <dgm:prSet/>
      <dgm:spPr/>
      <dgm:t>
        <a:bodyPr/>
        <a:lstStyle/>
        <a:p>
          <a:endParaRPr lang="en-GB" b="1"/>
        </a:p>
      </dgm:t>
    </dgm:pt>
    <dgm:pt modelId="{7D9D2757-2479-453D-9CB6-B1813A42875F}">
      <dgm:prSet phldrT="[Text]"/>
      <dgm:spPr/>
      <dgm:t>
        <a:bodyPr/>
        <a:lstStyle/>
        <a:p>
          <a:r>
            <a:rPr lang="en-GB" b="1" dirty="0"/>
            <a:t>Data Cleaning</a:t>
          </a:r>
        </a:p>
      </dgm:t>
    </dgm:pt>
    <dgm:pt modelId="{5E420F19-A0A4-47B4-A30F-12F228E2CC56}" type="parTrans" cxnId="{5511DAF4-9990-45E3-A934-2627DC995E84}">
      <dgm:prSet/>
      <dgm:spPr/>
      <dgm:t>
        <a:bodyPr/>
        <a:lstStyle/>
        <a:p>
          <a:endParaRPr lang="en-GB" b="1"/>
        </a:p>
      </dgm:t>
    </dgm:pt>
    <dgm:pt modelId="{0A21FD59-7B81-4C9A-BDD6-A5A6190B2BD9}" type="sibTrans" cxnId="{5511DAF4-9990-45E3-A934-2627DC995E84}">
      <dgm:prSet/>
      <dgm:spPr/>
      <dgm:t>
        <a:bodyPr/>
        <a:lstStyle/>
        <a:p>
          <a:endParaRPr lang="en-GB" b="1"/>
        </a:p>
      </dgm:t>
    </dgm:pt>
    <dgm:pt modelId="{C9BCF7CB-F45D-436F-A77B-AECC9B20A882}">
      <dgm:prSet phldrT="[Text]"/>
      <dgm:spPr/>
      <dgm:t>
        <a:bodyPr/>
        <a:lstStyle/>
        <a:p>
          <a:r>
            <a:rPr lang="en-GB" b="1" dirty="0"/>
            <a:t>Fuzzy-merge</a:t>
          </a:r>
        </a:p>
      </dgm:t>
    </dgm:pt>
    <dgm:pt modelId="{B4952418-5315-4AC4-9E7A-4379F9C006E5}" type="parTrans" cxnId="{2CB5A5E7-18E8-4EA5-B28C-006314A6AE13}">
      <dgm:prSet/>
      <dgm:spPr/>
      <dgm:t>
        <a:bodyPr/>
        <a:lstStyle/>
        <a:p>
          <a:endParaRPr lang="en-GB" b="1"/>
        </a:p>
      </dgm:t>
    </dgm:pt>
    <dgm:pt modelId="{2BFD4B3E-596D-4E8A-B9EA-6686B972792F}" type="sibTrans" cxnId="{2CB5A5E7-18E8-4EA5-B28C-006314A6AE13}">
      <dgm:prSet/>
      <dgm:spPr/>
      <dgm:t>
        <a:bodyPr/>
        <a:lstStyle/>
        <a:p>
          <a:endParaRPr lang="en-GB" b="1"/>
        </a:p>
      </dgm:t>
    </dgm:pt>
    <dgm:pt modelId="{22D6E2BC-4063-4E3F-A76D-F9152DE53ABB}">
      <dgm:prSet phldrT="[Text]"/>
      <dgm:spPr/>
      <dgm:t>
        <a:bodyPr/>
        <a:lstStyle/>
        <a:p>
          <a:r>
            <a:rPr lang="en-GB" b="1" dirty="0"/>
            <a:t>Descriptive stats</a:t>
          </a:r>
        </a:p>
      </dgm:t>
    </dgm:pt>
    <dgm:pt modelId="{05FC1E83-64BB-48C2-96F6-3F00E6B978A2}" type="parTrans" cxnId="{AD0D0B74-EB62-47BF-A2D6-89BA979639AF}">
      <dgm:prSet/>
      <dgm:spPr/>
      <dgm:t>
        <a:bodyPr/>
        <a:lstStyle/>
        <a:p>
          <a:endParaRPr lang="en-GB" b="1"/>
        </a:p>
      </dgm:t>
    </dgm:pt>
    <dgm:pt modelId="{3CD1149B-0281-4CAC-BA84-7C751A557196}" type="sibTrans" cxnId="{AD0D0B74-EB62-47BF-A2D6-89BA979639AF}">
      <dgm:prSet/>
      <dgm:spPr/>
      <dgm:t>
        <a:bodyPr/>
        <a:lstStyle/>
        <a:p>
          <a:endParaRPr lang="en-GB" b="1"/>
        </a:p>
      </dgm:t>
    </dgm:pt>
    <dgm:pt modelId="{862EFF96-1EB0-4699-8057-E546070B1984}">
      <dgm:prSet phldrT="[Text]"/>
      <dgm:spPr/>
      <dgm:t>
        <a:bodyPr/>
        <a:lstStyle/>
        <a:p>
          <a:r>
            <a:rPr lang="en-GB" b="1" dirty="0"/>
            <a:t>Data Visualization</a:t>
          </a:r>
        </a:p>
      </dgm:t>
    </dgm:pt>
    <dgm:pt modelId="{5316EBF3-3D5C-4188-880D-C8ACB25F2B09}" type="parTrans" cxnId="{906F8BE5-541E-4A42-A895-3280DF9D1DDD}">
      <dgm:prSet/>
      <dgm:spPr/>
      <dgm:t>
        <a:bodyPr/>
        <a:lstStyle/>
        <a:p>
          <a:endParaRPr lang="en-GB" b="1"/>
        </a:p>
      </dgm:t>
    </dgm:pt>
    <dgm:pt modelId="{9EDC297B-12F7-43AF-961F-A1CE45983BD4}" type="sibTrans" cxnId="{906F8BE5-541E-4A42-A895-3280DF9D1DDD}">
      <dgm:prSet/>
      <dgm:spPr/>
      <dgm:t>
        <a:bodyPr/>
        <a:lstStyle/>
        <a:p>
          <a:endParaRPr lang="en-GB" b="1"/>
        </a:p>
      </dgm:t>
    </dgm:pt>
    <dgm:pt modelId="{9539BE10-B92A-48E8-9F12-6500CE31943C}">
      <dgm:prSet phldrT="[Text]"/>
      <dgm:spPr/>
      <dgm:t>
        <a:bodyPr/>
        <a:lstStyle/>
        <a:p>
          <a:r>
            <a:rPr lang="en-GB" b="1" dirty="0"/>
            <a:t>Machine Learning</a:t>
          </a:r>
        </a:p>
      </dgm:t>
    </dgm:pt>
    <dgm:pt modelId="{350A54E7-D5D4-4B03-9F84-B0E730510F8B}" type="parTrans" cxnId="{856E5BE0-DED1-457B-83E1-5EC201D6A60F}">
      <dgm:prSet/>
      <dgm:spPr/>
      <dgm:t>
        <a:bodyPr/>
        <a:lstStyle/>
        <a:p>
          <a:endParaRPr lang="en-GB" b="1"/>
        </a:p>
      </dgm:t>
    </dgm:pt>
    <dgm:pt modelId="{C3D9A87B-85A8-4426-846E-DD00526168A3}" type="sibTrans" cxnId="{856E5BE0-DED1-457B-83E1-5EC201D6A60F}">
      <dgm:prSet/>
      <dgm:spPr/>
      <dgm:t>
        <a:bodyPr/>
        <a:lstStyle/>
        <a:p>
          <a:endParaRPr lang="en-GB" b="1"/>
        </a:p>
      </dgm:t>
    </dgm:pt>
    <dgm:pt modelId="{663A94E2-6295-4A7A-B924-16FA5F60FF00}">
      <dgm:prSet phldrT="[Text]"/>
      <dgm:spPr/>
      <dgm:t>
        <a:bodyPr/>
        <a:lstStyle/>
        <a:p>
          <a:r>
            <a:rPr lang="en-GB" b="1" dirty="0"/>
            <a:t>Regression Analysis</a:t>
          </a:r>
        </a:p>
      </dgm:t>
    </dgm:pt>
    <dgm:pt modelId="{B42BF8CE-AD19-49F3-BA66-8AEB3B8E60DF}" type="parTrans" cxnId="{728E7882-16FB-4148-B5E1-1DCA577AD5C2}">
      <dgm:prSet/>
      <dgm:spPr/>
      <dgm:t>
        <a:bodyPr/>
        <a:lstStyle/>
        <a:p>
          <a:endParaRPr lang="en-GB" b="1"/>
        </a:p>
      </dgm:t>
    </dgm:pt>
    <dgm:pt modelId="{58B34678-7697-4F42-ABFE-FC1F618688D5}" type="sibTrans" cxnId="{728E7882-16FB-4148-B5E1-1DCA577AD5C2}">
      <dgm:prSet/>
      <dgm:spPr/>
      <dgm:t>
        <a:bodyPr/>
        <a:lstStyle/>
        <a:p>
          <a:endParaRPr lang="en-GB" b="1"/>
        </a:p>
      </dgm:t>
    </dgm:pt>
    <dgm:pt modelId="{45DC7DB0-5CDE-479A-BB74-BD9BB6EF8562}">
      <dgm:prSet phldrT="[Text]"/>
      <dgm:spPr/>
      <dgm:t>
        <a:bodyPr/>
        <a:lstStyle/>
        <a:p>
          <a:r>
            <a:rPr lang="en-GB" b="1" dirty="0"/>
            <a:t>K-Means</a:t>
          </a:r>
        </a:p>
      </dgm:t>
    </dgm:pt>
    <dgm:pt modelId="{261F40BC-5395-4040-B04F-CCA2D8D10732}" type="parTrans" cxnId="{5B409B84-CF9C-46F9-99AF-A213204BA2DE}">
      <dgm:prSet/>
      <dgm:spPr/>
      <dgm:t>
        <a:bodyPr/>
        <a:lstStyle/>
        <a:p>
          <a:endParaRPr lang="en-GB" b="1"/>
        </a:p>
      </dgm:t>
    </dgm:pt>
    <dgm:pt modelId="{98ED1472-D483-438C-B700-98BC6F861080}" type="sibTrans" cxnId="{5B409B84-CF9C-46F9-99AF-A213204BA2DE}">
      <dgm:prSet/>
      <dgm:spPr/>
      <dgm:t>
        <a:bodyPr/>
        <a:lstStyle/>
        <a:p>
          <a:endParaRPr lang="en-GB" b="1"/>
        </a:p>
      </dgm:t>
    </dgm:pt>
    <dgm:pt modelId="{5904E8E4-3C99-4EB9-B6B6-D774D9247B0E}">
      <dgm:prSet phldrT="[Text]"/>
      <dgm:spPr/>
      <dgm:t>
        <a:bodyPr/>
        <a:lstStyle/>
        <a:p>
          <a:r>
            <a:rPr lang="en-GB" b="1" dirty="0"/>
            <a:t>General wrangling</a:t>
          </a:r>
        </a:p>
      </dgm:t>
    </dgm:pt>
    <dgm:pt modelId="{310C6705-8365-4597-9363-52DBD1B6FC60}" type="parTrans" cxnId="{2E7EDE26-9E05-444C-AAC5-796BA617ADE6}">
      <dgm:prSet/>
      <dgm:spPr/>
      <dgm:t>
        <a:bodyPr/>
        <a:lstStyle/>
        <a:p>
          <a:endParaRPr lang="en-GB" b="1"/>
        </a:p>
      </dgm:t>
    </dgm:pt>
    <dgm:pt modelId="{E43FB428-A60D-4D62-8B48-88CA954561AE}" type="sibTrans" cxnId="{2E7EDE26-9E05-444C-AAC5-796BA617ADE6}">
      <dgm:prSet/>
      <dgm:spPr/>
      <dgm:t>
        <a:bodyPr/>
        <a:lstStyle/>
        <a:p>
          <a:endParaRPr lang="en-GB" b="1"/>
        </a:p>
      </dgm:t>
    </dgm:pt>
    <dgm:pt modelId="{D6FC7DA0-4876-480B-B6DA-AE27B4B3640F}" type="pres">
      <dgm:prSet presAssocID="{17CFE440-4620-4EE4-9C32-7919FE1BB2CB}" presName="cycle" presStyleCnt="0">
        <dgm:presLayoutVars>
          <dgm:dir/>
          <dgm:resizeHandles val="exact"/>
        </dgm:presLayoutVars>
      </dgm:prSet>
      <dgm:spPr/>
    </dgm:pt>
    <dgm:pt modelId="{DBED6962-BBE7-4DB5-B90C-EAA733F2E8AC}" type="pres">
      <dgm:prSet presAssocID="{8ABD7893-47BF-40C7-A441-0B3429A05AC4}" presName="node" presStyleLbl="node1" presStyleIdx="0" presStyleCnt="5">
        <dgm:presLayoutVars>
          <dgm:bulletEnabled val="1"/>
        </dgm:presLayoutVars>
      </dgm:prSet>
      <dgm:spPr/>
    </dgm:pt>
    <dgm:pt modelId="{39077C45-ABD8-44CA-A74E-6F4ECFC17EDF}" type="pres">
      <dgm:prSet presAssocID="{8ABD7893-47BF-40C7-A441-0B3429A05AC4}" presName="spNode" presStyleCnt="0"/>
      <dgm:spPr/>
    </dgm:pt>
    <dgm:pt modelId="{FD0C97C8-07D7-4A77-90B1-8F3C8BD49373}" type="pres">
      <dgm:prSet presAssocID="{2B0C52B8-B2CB-48B0-9CDA-A909EF327755}" presName="sibTrans" presStyleLbl="sibTrans1D1" presStyleIdx="0" presStyleCnt="5"/>
      <dgm:spPr/>
    </dgm:pt>
    <dgm:pt modelId="{38767911-2F00-458C-8C9D-4AA6A3FAE4E1}" type="pres">
      <dgm:prSet presAssocID="{7D9D2757-2479-453D-9CB6-B1813A42875F}" presName="node" presStyleLbl="node1" presStyleIdx="1" presStyleCnt="5">
        <dgm:presLayoutVars>
          <dgm:bulletEnabled val="1"/>
        </dgm:presLayoutVars>
      </dgm:prSet>
      <dgm:spPr/>
    </dgm:pt>
    <dgm:pt modelId="{45BC2299-9874-4C50-A5A4-AB3377238D9B}" type="pres">
      <dgm:prSet presAssocID="{7D9D2757-2479-453D-9CB6-B1813A42875F}" presName="spNode" presStyleCnt="0"/>
      <dgm:spPr/>
    </dgm:pt>
    <dgm:pt modelId="{939BD90E-FA05-4C23-9A9E-8589F84964D0}" type="pres">
      <dgm:prSet presAssocID="{0A21FD59-7B81-4C9A-BDD6-A5A6190B2BD9}" presName="sibTrans" presStyleLbl="sibTrans1D1" presStyleIdx="1" presStyleCnt="5"/>
      <dgm:spPr/>
    </dgm:pt>
    <dgm:pt modelId="{AAB87CF3-7DD2-446F-AA24-0994635ACF67}" type="pres">
      <dgm:prSet presAssocID="{F64FB3C1-B76E-449F-8B60-85A68D4AB290}" presName="node" presStyleLbl="node1" presStyleIdx="2" presStyleCnt="5">
        <dgm:presLayoutVars>
          <dgm:bulletEnabled val="1"/>
        </dgm:presLayoutVars>
      </dgm:prSet>
      <dgm:spPr/>
    </dgm:pt>
    <dgm:pt modelId="{169D9C05-327F-46D0-9471-DC9C96716072}" type="pres">
      <dgm:prSet presAssocID="{F64FB3C1-B76E-449F-8B60-85A68D4AB290}" presName="spNode" presStyleCnt="0"/>
      <dgm:spPr/>
    </dgm:pt>
    <dgm:pt modelId="{94F44FF4-600E-42D8-8531-A40B3474692A}" type="pres">
      <dgm:prSet presAssocID="{BEE889D3-C70C-4972-A94B-5D3662B4E14A}" presName="sibTrans" presStyleLbl="sibTrans1D1" presStyleIdx="2" presStyleCnt="5"/>
      <dgm:spPr/>
    </dgm:pt>
    <dgm:pt modelId="{55C2F93B-26D2-44B1-9B12-08541D47EE0A}" type="pres">
      <dgm:prSet presAssocID="{5F8FE397-9297-4062-88A9-ED85C35B4765}" presName="node" presStyleLbl="node1" presStyleIdx="3" presStyleCnt="5">
        <dgm:presLayoutVars>
          <dgm:bulletEnabled val="1"/>
        </dgm:presLayoutVars>
      </dgm:prSet>
      <dgm:spPr/>
    </dgm:pt>
    <dgm:pt modelId="{B3B8B6B0-643D-4697-8CA7-F7C03DD2230D}" type="pres">
      <dgm:prSet presAssocID="{5F8FE397-9297-4062-88A9-ED85C35B4765}" presName="spNode" presStyleCnt="0"/>
      <dgm:spPr/>
    </dgm:pt>
    <dgm:pt modelId="{9F890A0C-A2C0-4081-842A-DA432E1DBB0C}" type="pres">
      <dgm:prSet presAssocID="{8B50BEC2-72F1-4B8D-A62E-EDB3ED1184DC}" presName="sibTrans" presStyleLbl="sibTrans1D1" presStyleIdx="3" presStyleCnt="5"/>
      <dgm:spPr/>
    </dgm:pt>
    <dgm:pt modelId="{12C0683F-EAD6-4743-AA5C-A3870C18C4A7}" type="pres">
      <dgm:prSet presAssocID="{9539BE10-B92A-48E8-9F12-6500CE31943C}" presName="node" presStyleLbl="node1" presStyleIdx="4" presStyleCnt="5">
        <dgm:presLayoutVars>
          <dgm:bulletEnabled val="1"/>
        </dgm:presLayoutVars>
      </dgm:prSet>
      <dgm:spPr/>
    </dgm:pt>
    <dgm:pt modelId="{A74CFB9B-4228-4C81-9A04-07F4F2343C28}" type="pres">
      <dgm:prSet presAssocID="{9539BE10-B92A-48E8-9F12-6500CE31943C}" presName="spNode" presStyleCnt="0"/>
      <dgm:spPr/>
    </dgm:pt>
    <dgm:pt modelId="{679EAF90-697E-4CD7-932E-E14B1AD93F02}" type="pres">
      <dgm:prSet presAssocID="{C3D9A87B-85A8-4426-846E-DD00526168A3}" presName="sibTrans" presStyleLbl="sibTrans1D1" presStyleIdx="4" presStyleCnt="5"/>
      <dgm:spPr/>
    </dgm:pt>
  </dgm:ptLst>
  <dgm:cxnLst>
    <dgm:cxn modelId="{D038A10D-F961-4CB8-9778-6DCBFD62A11B}" type="presOf" srcId="{22D6E2BC-4063-4E3F-A76D-F9152DE53ABB}" destId="{AAB87CF3-7DD2-446F-AA24-0994635ACF67}" srcOrd="0" destOrd="1" presId="urn:microsoft.com/office/officeart/2005/8/layout/cycle5"/>
    <dgm:cxn modelId="{D94D8D0E-ADC5-4FEE-94A7-FCFDF2650EDF}" type="presOf" srcId="{17CFE440-4620-4EE4-9C32-7919FE1BB2CB}" destId="{D6FC7DA0-4876-480B-B6DA-AE27B4B3640F}" srcOrd="0" destOrd="0" presId="urn:microsoft.com/office/officeart/2005/8/layout/cycle5"/>
    <dgm:cxn modelId="{15D1751C-4BFB-4DBD-80E9-7697BB40D4BA}" type="presOf" srcId="{8B50BEC2-72F1-4B8D-A62E-EDB3ED1184DC}" destId="{9F890A0C-A2C0-4081-842A-DA432E1DBB0C}" srcOrd="0" destOrd="0" presId="urn:microsoft.com/office/officeart/2005/8/layout/cycle5"/>
    <dgm:cxn modelId="{96E5B022-8311-4F95-B9D5-2E776B40D4DB}" type="presOf" srcId="{7B918490-B01E-47BB-9712-2D9D7C9C3DDB}" destId="{DBED6962-BBE7-4DB5-B90C-EAA733F2E8AC}" srcOrd="0" destOrd="2" presId="urn:microsoft.com/office/officeart/2005/8/layout/cycle5"/>
    <dgm:cxn modelId="{03D1A026-D13D-4711-BB2E-38D72B1BD5E1}" type="presOf" srcId="{862EFF96-1EB0-4699-8057-E546070B1984}" destId="{AAB87CF3-7DD2-446F-AA24-0994635ACF67}" srcOrd="0" destOrd="2" presId="urn:microsoft.com/office/officeart/2005/8/layout/cycle5"/>
    <dgm:cxn modelId="{2E7EDE26-9E05-444C-AAC5-796BA617ADE6}" srcId="{7D9D2757-2479-453D-9CB6-B1813A42875F}" destId="{5904E8E4-3C99-4EB9-B6B6-D774D9247B0E}" srcOrd="0" destOrd="0" parTransId="{310C6705-8365-4597-9363-52DBD1B6FC60}" sibTransId="{E43FB428-A60D-4D62-8B48-88CA954561AE}"/>
    <dgm:cxn modelId="{AC6ED730-6479-467F-84A0-8DF051D1D57C}" srcId="{17CFE440-4620-4EE4-9C32-7919FE1BB2CB}" destId="{5F8FE397-9297-4062-88A9-ED85C35B4765}" srcOrd="3" destOrd="0" parTransId="{ACA91063-19CA-4434-9320-D49C886CDFF6}" sibTransId="{8B50BEC2-72F1-4B8D-A62E-EDB3ED1184DC}"/>
    <dgm:cxn modelId="{DFF67838-01C6-4071-8548-8CEDBC296BE4}" srcId="{8ABD7893-47BF-40C7-A441-0B3429A05AC4}" destId="{B08F2EE2-538D-4E7B-8D7F-B6AB4429260B}" srcOrd="0" destOrd="0" parTransId="{C6995A3F-0F0B-4DE1-8E8F-9AC09CDD7895}" sibTransId="{A6F358D4-F550-4450-BE60-1D6BB5C2DDC1}"/>
    <dgm:cxn modelId="{6492E040-6894-439B-A5D0-21C2F61AD802}" type="presOf" srcId="{8ABD7893-47BF-40C7-A441-0B3429A05AC4}" destId="{DBED6962-BBE7-4DB5-B90C-EAA733F2E8AC}" srcOrd="0" destOrd="0" presId="urn:microsoft.com/office/officeart/2005/8/layout/cycle5"/>
    <dgm:cxn modelId="{0115EF5B-1B70-4725-A1C5-52F38D3EC8A7}" type="presOf" srcId="{5F8FE397-9297-4062-88A9-ED85C35B4765}" destId="{55C2F93B-26D2-44B1-9B12-08541D47EE0A}" srcOrd="0" destOrd="0" presId="urn:microsoft.com/office/officeart/2005/8/layout/cycle5"/>
    <dgm:cxn modelId="{45CA6763-85F6-4F69-B3F5-4D7EDAC0B0C5}" srcId="{17CFE440-4620-4EE4-9C32-7919FE1BB2CB}" destId="{F64FB3C1-B76E-449F-8B60-85A68D4AB290}" srcOrd="2" destOrd="0" parTransId="{82BC46C6-51A5-44CE-9163-C6BA4E9F2C1B}" sibTransId="{BEE889D3-C70C-4972-A94B-5D3662B4E14A}"/>
    <dgm:cxn modelId="{02D55C6E-3956-419E-A30E-190AFCD5D0FC}" srcId="{8ABD7893-47BF-40C7-A441-0B3429A05AC4}" destId="{CF77DF00-28A7-4B2B-BCAD-1EC3B4AB44F0}" srcOrd="2" destOrd="0" parTransId="{DEF320A0-ACFC-40FC-935E-FE1668C3A8E3}" sibTransId="{4E7BA79C-8A4F-4747-B64B-92B6EB7889DA}"/>
    <dgm:cxn modelId="{0FD7C56F-64BF-4474-B996-29CBF6C9D8F8}" type="presOf" srcId="{C3D9A87B-85A8-4426-846E-DD00526168A3}" destId="{679EAF90-697E-4CD7-932E-E14B1AD93F02}" srcOrd="0" destOrd="0" presId="urn:microsoft.com/office/officeart/2005/8/layout/cycle5"/>
    <dgm:cxn modelId="{CFC04151-E589-461D-AC64-37EAEA80AEC5}" type="presOf" srcId="{C9BCF7CB-F45D-436F-A77B-AECC9B20A882}" destId="{38767911-2F00-458C-8C9D-4AA6A3FAE4E1}" srcOrd="0" destOrd="2" presId="urn:microsoft.com/office/officeart/2005/8/layout/cycle5"/>
    <dgm:cxn modelId="{AD0D0B74-EB62-47BF-A2D6-89BA979639AF}" srcId="{F64FB3C1-B76E-449F-8B60-85A68D4AB290}" destId="{22D6E2BC-4063-4E3F-A76D-F9152DE53ABB}" srcOrd="0" destOrd="0" parTransId="{05FC1E83-64BB-48C2-96F6-3F00E6B978A2}" sibTransId="{3CD1149B-0281-4CAC-BA84-7C751A557196}"/>
    <dgm:cxn modelId="{728E7882-16FB-4148-B5E1-1DCA577AD5C2}" srcId="{5F8FE397-9297-4062-88A9-ED85C35B4765}" destId="{663A94E2-6295-4A7A-B924-16FA5F60FF00}" srcOrd="0" destOrd="0" parTransId="{B42BF8CE-AD19-49F3-BA66-8AEB3B8E60DF}" sibTransId="{58B34678-7697-4F42-ABFE-FC1F618688D5}"/>
    <dgm:cxn modelId="{5B409B84-CF9C-46F9-99AF-A213204BA2DE}" srcId="{9539BE10-B92A-48E8-9F12-6500CE31943C}" destId="{45DC7DB0-5CDE-479A-BB74-BD9BB6EF8562}" srcOrd="0" destOrd="0" parTransId="{261F40BC-5395-4040-B04F-CCA2D8D10732}" sibTransId="{98ED1472-D483-438C-B700-98BC6F861080}"/>
    <dgm:cxn modelId="{62EF3F89-DB4A-45D3-BCD9-82627DB7085A}" type="presOf" srcId="{2B0C52B8-B2CB-48B0-9CDA-A909EF327755}" destId="{FD0C97C8-07D7-4A77-90B1-8F3C8BD49373}" srcOrd="0" destOrd="0" presId="urn:microsoft.com/office/officeart/2005/8/layout/cycle5"/>
    <dgm:cxn modelId="{90B97593-F55C-4A83-A13C-80283829595E}" type="presOf" srcId="{BEE889D3-C70C-4972-A94B-5D3662B4E14A}" destId="{94F44FF4-600E-42D8-8531-A40B3474692A}" srcOrd="0" destOrd="0" presId="urn:microsoft.com/office/officeart/2005/8/layout/cycle5"/>
    <dgm:cxn modelId="{8C2FF793-1C46-4736-98D5-80B095FA3854}" type="presOf" srcId="{5904E8E4-3C99-4EB9-B6B6-D774D9247B0E}" destId="{38767911-2F00-458C-8C9D-4AA6A3FAE4E1}" srcOrd="0" destOrd="1" presId="urn:microsoft.com/office/officeart/2005/8/layout/cycle5"/>
    <dgm:cxn modelId="{0E0F8195-4C5C-4008-A7ED-BFD590F95E79}" type="presOf" srcId="{663A94E2-6295-4A7A-B924-16FA5F60FF00}" destId="{55C2F93B-26D2-44B1-9B12-08541D47EE0A}" srcOrd="0" destOrd="1" presId="urn:microsoft.com/office/officeart/2005/8/layout/cycle5"/>
    <dgm:cxn modelId="{72330AA5-F32F-431F-B23F-43EBF5A927E5}" srcId="{17CFE440-4620-4EE4-9C32-7919FE1BB2CB}" destId="{8ABD7893-47BF-40C7-A441-0B3429A05AC4}" srcOrd="0" destOrd="0" parTransId="{ABFEDC5D-B65A-43E3-830C-9ED2579A48BF}" sibTransId="{2B0C52B8-B2CB-48B0-9CDA-A909EF327755}"/>
    <dgm:cxn modelId="{16F7B6A5-5F5B-401B-926E-7C1175F23743}" type="presOf" srcId="{7D9D2757-2479-453D-9CB6-B1813A42875F}" destId="{38767911-2F00-458C-8C9D-4AA6A3FAE4E1}" srcOrd="0" destOrd="0" presId="urn:microsoft.com/office/officeart/2005/8/layout/cycle5"/>
    <dgm:cxn modelId="{70D3CCA5-EDFB-4A2D-8CF3-359FEE984A55}" type="presOf" srcId="{CF77DF00-28A7-4B2B-BCAD-1EC3B4AB44F0}" destId="{DBED6962-BBE7-4DB5-B90C-EAA733F2E8AC}" srcOrd="0" destOrd="3" presId="urn:microsoft.com/office/officeart/2005/8/layout/cycle5"/>
    <dgm:cxn modelId="{7E1E18BE-E403-431C-B999-EA0D94C0B644}" srcId="{8ABD7893-47BF-40C7-A441-0B3429A05AC4}" destId="{7B918490-B01E-47BB-9712-2D9D7C9C3DDB}" srcOrd="1" destOrd="0" parTransId="{D9716501-19B6-4AEB-BE67-036E6D2023D2}" sibTransId="{54470CB5-72A4-426C-BF27-580EF4775871}"/>
    <dgm:cxn modelId="{24F029CC-2839-4864-B8AC-97CC54E38296}" type="presOf" srcId="{0A21FD59-7B81-4C9A-BDD6-A5A6190B2BD9}" destId="{939BD90E-FA05-4C23-9A9E-8589F84964D0}" srcOrd="0" destOrd="0" presId="urn:microsoft.com/office/officeart/2005/8/layout/cycle5"/>
    <dgm:cxn modelId="{29EE99CE-4779-4E96-A2D5-C9079D65FCF3}" type="presOf" srcId="{B08F2EE2-538D-4E7B-8D7F-B6AB4429260B}" destId="{DBED6962-BBE7-4DB5-B90C-EAA733F2E8AC}" srcOrd="0" destOrd="1" presId="urn:microsoft.com/office/officeart/2005/8/layout/cycle5"/>
    <dgm:cxn modelId="{3F7656D5-9F99-44CD-B441-DFC4FC0E0E02}" type="presOf" srcId="{45DC7DB0-5CDE-479A-BB74-BD9BB6EF8562}" destId="{12C0683F-EAD6-4743-AA5C-A3870C18C4A7}" srcOrd="0" destOrd="1" presId="urn:microsoft.com/office/officeart/2005/8/layout/cycle5"/>
    <dgm:cxn modelId="{65271ED7-034A-4FA3-BA05-C302A11A5406}" type="presOf" srcId="{9539BE10-B92A-48E8-9F12-6500CE31943C}" destId="{12C0683F-EAD6-4743-AA5C-A3870C18C4A7}" srcOrd="0" destOrd="0" presId="urn:microsoft.com/office/officeart/2005/8/layout/cycle5"/>
    <dgm:cxn modelId="{856E5BE0-DED1-457B-83E1-5EC201D6A60F}" srcId="{17CFE440-4620-4EE4-9C32-7919FE1BB2CB}" destId="{9539BE10-B92A-48E8-9F12-6500CE31943C}" srcOrd="4" destOrd="0" parTransId="{350A54E7-D5D4-4B03-9F84-B0E730510F8B}" sibTransId="{C3D9A87B-85A8-4426-846E-DD00526168A3}"/>
    <dgm:cxn modelId="{906F8BE5-541E-4A42-A895-3280DF9D1DDD}" srcId="{F64FB3C1-B76E-449F-8B60-85A68D4AB290}" destId="{862EFF96-1EB0-4699-8057-E546070B1984}" srcOrd="1" destOrd="0" parTransId="{5316EBF3-3D5C-4188-880D-C8ACB25F2B09}" sibTransId="{9EDC297B-12F7-43AF-961F-A1CE45983BD4}"/>
    <dgm:cxn modelId="{2CB5A5E7-18E8-4EA5-B28C-006314A6AE13}" srcId="{7D9D2757-2479-453D-9CB6-B1813A42875F}" destId="{C9BCF7CB-F45D-436F-A77B-AECC9B20A882}" srcOrd="1" destOrd="0" parTransId="{B4952418-5315-4AC4-9E7A-4379F9C006E5}" sibTransId="{2BFD4B3E-596D-4E8A-B9EA-6686B972792F}"/>
    <dgm:cxn modelId="{72DE02F3-E2C8-423F-B7C5-6070B41FDF14}" type="presOf" srcId="{F64FB3C1-B76E-449F-8B60-85A68D4AB290}" destId="{AAB87CF3-7DD2-446F-AA24-0994635ACF67}" srcOrd="0" destOrd="0" presId="urn:microsoft.com/office/officeart/2005/8/layout/cycle5"/>
    <dgm:cxn modelId="{5511DAF4-9990-45E3-A934-2627DC995E84}" srcId="{17CFE440-4620-4EE4-9C32-7919FE1BB2CB}" destId="{7D9D2757-2479-453D-9CB6-B1813A42875F}" srcOrd="1" destOrd="0" parTransId="{5E420F19-A0A4-47B4-A30F-12F228E2CC56}" sibTransId="{0A21FD59-7B81-4C9A-BDD6-A5A6190B2BD9}"/>
    <dgm:cxn modelId="{13AAE421-CB2D-44E9-BF13-0A0D5B47B3D8}" type="presParOf" srcId="{D6FC7DA0-4876-480B-B6DA-AE27B4B3640F}" destId="{DBED6962-BBE7-4DB5-B90C-EAA733F2E8AC}" srcOrd="0" destOrd="0" presId="urn:microsoft.com/office/officeart/2005/8/layout/cycle5"/>
    <dgm:cxn modelId="{9E3A7D0F-24C8-4AB2-82A9-86DD01807DF5}" type="presParOf" srcId="{D6FC7DA0-4876-480B-B6DA-AE27B4B3640F}" destId="{39077C45-ABD8-44CA-A74E-6F4ECFC17EDF}" srcOrd="1" destOrd="0" presId="urn:microsoft.com/office/officeart/2005/8/layout/cycle5"/>
    <dgm:cxn modelId="{F42AF1E1-7783-4737-A720-F5CA5E487C71}" type="presParOf" srcId="{D6FC7DA0-4876-480B-B6DA-AE27B4B3640F}" destId="{FD0C97C8-07D7-4A77-90B1-8F3C8BD49373}" srcOrd="2" destOrd="0" presId="urn:microsoft.com/office/officeart/2005/8/layout/cycle5"/>
    <dgm:cxn modelId="{9BC2D831-10F2-45C5-91EB-D5AA6857D740}" type="presParOf" srcId="{D6FC7DA0-4876-480B-B6DA-AE27B4B3640F}" destId="{38767911-2F00-458C-8C9D-4AA6A3FAE4E1}" srcOrd="3" destOrd="0" presId="urn:microsoft.com/office/officeart/2005/8/layout/cycle5"/>
    <dgm:cxn modelId="{275862FC-D382-4805-ABB4-B64C529323ED}" type="presParOf" srcId="{D6FC7DA0-4876-480B-B6DA-AE27B4B3640F}" destId="{45BC2299-9874-4C50-A5A4-AB3377238D9B}" srcOrd="4" destOrd="0" presId="urn:microsoft.com/office/officeart/2005/8/layout/cycle5"/>
    <dgm:cxn modelId="{0A957C98-E542-4302-BF61-B621B1644559}" type="presParOf" srcId="{D6FC7DA0-4876-480B-B6DA-AE27B4B3640F}" destId="{939BD90E-FA05-4C23-9A9E-8589F84964D0}" srcOrd="5" destOrd="0" presId="urn:microsoft.com/office/officeart/2005/8/layout/cycle5"/>
    <dgm:cxn modelId="{0F25A946-6121-41CA-AC17-64A795397AFC}" type="presParOf" srcId="{D6FC7DA0-4876-480B-B6DA-AE27B4B3640F}" destId="{AAB87CF3-7DD2-446F-AA24-0994635ACF67}" srcOrd="6" destOrd="0" presId="urn:microsoft.com/office/officeart/2005/8/layout/cycle5"/>
    <dgm:cxn modelId="{2740EB53-0680-42A9-B74B-5C14D9BB8E53}" type="presParOf" srcId="{D6FC7DA0-4876-480B-B6DA-AE27B4B3640F}" destId="{169D9C05-327F-46D0-9471-DC9C96716072}" srcOrd="7" destOrd="0" presId="urn:microsoft.com/office/officeart/2005/8/layout/cycle5"/>
    <dgm:cxn modelId="{BED1D080-D6BA-4510-9861-3EB7687557D1}" type="presParOf" srcId="{D6FC7DA0-4876-480B-B6DA-AE27B4B3640F}" destId="{94F44FF4-600E-42D8-8531-A40B3474692A}" srcOrd="8" destOrd="0" presId="urn:microsoft.com/office/officeart/2005/8/layout/cycle5"/>
    <dgm:cxn modelId="{688E546F-CB69-48FE-AD97-E28B853183F9}" type="presParOf" srcId="{D6FC7DA0-4876-480B-B6DA-AE27B4B3640F}" destId="{55C2F93B-26D2-44B1-9B12-08541D47EE0A}" srcOrd="9" destOrd="0" presId="urn:microsoft.com/office/officeart/2005/8/layout/cycle5"/>
    <dgm:cxn modelId="{FF0D4D9F-8B82-4FF1-B8F7-C7605CFC5033}" type="presParOf" srcId="{D6FC7DA0-4876-480B-B6DA-AE27B4B3640F}" destId="{B3B8B6B0-643D-4697-8CA7-F7C03DD2230D}" srcOrd="10" destOrd="0" presId="urn:microsoft.com/office/officeart/2005/8/layout/cycle5"/>
    <dgm:cxn modelId="{10E27BB0-4135-402A-A6D7-B71DCE1A9B0A}" type="presParOf" srcId="{D6FC7DA0-4876-480B-B6DA-AE27B4B3640F}" destId="{9F890A0C-A2C0-4081-842A-DA432E1DBB0C}" srcOrd="11" destOrd="0" presId="urn:microsoft.com/office/officeart/2005/8/layout/cycle5"/>
    <dgm:cxn modelId="{94919B6B-D0FD-4F85-B1DC-7FDC04631243}" type="presParOf" srcId="{D6FC7DA0-4876-480B-B6DA-AE27B4B3640F}" destId="{12C0683F-EAD6-4743-AA5C-A3870C18C4A7}" srcOrd="12" destOrd="0" presId="urn:microsoft.com/office/officeart/2005/8/layout/cycle5"/>
    <dgm:cxn modelId="{515E35FC-2C97-4316-AF86-B84BECA9A36D}" type="presParOf" srcId="{D6FC7DA0-4876-480B-B6DA-AE27B4B3640F}" destId="{A74CFB9B-4228-4C81-9A04-07F4F2343C28}" srcOrd="13" destOrd="0" presId="urn:microsoft.com/office/officeart/2005/8/layout/cycle5"/>
    <dgm:cxn modelId="{0A437CA6-65B3-4CCC-8CDE-8C1A8DEF0074}" type="presParOf" srcId="{D6FC7DA0-4876-480B-B6DA-AE27B4B3640F}" destId="{679EAF90-697E-4CD7-932E-E14B1AD93F02}" srcOrd="14" destOrd="0" presId="urn:microsoft.com/office/officeart/2005/8/layout/cycle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BED6962-BBE7-4DB5-B90C-EAA733F2E8AC}">
      <dsp:nvSpPr>
        <dsp:cNvPr id="0" name=""/>
        <dsp:cNvSpPr/>
      </dsp:nvSpPr>
      <dsp:spPr>
        <a:xfrm>
          <a:off x="1916427" y="1207"/>
          <a:ext cx="1141598" cy="742038"/>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GB" sz="1000" b="1" kern="1200" dirty="0"/>
            <a:t>Data Acquisition</a:t>
          </a:r>
        </a:p>
        <a:p>
          <a:pPr marL="57150" lvl="1" indent="-57150" algn="l" defTabSz="355600">
            <a:lnSpc>
              <a:spcPct val="90000"/>
            </a:lnSpc>
            <a:spcBef>
              <a:spcPct val="0"/>
            </a:spcBef>
            <a:spcAft>
              <a:spcPct val="15000"/>
            </a:spcAft>
            <a:buChar char="•"/>
          </a:pPr>
          <a:r>
            <a:rPr lang="en-GB" sz="800" b="1" kern="1200" dirty="0"/>
            <a:t>4SQR API Calls</a:t>
          </a:r>
        </a:p>
        <a:p>
          <a:pPr marL="57150" lvl="1" indent="-57150" algn="l" defTabSz="355600">
            <a:lnSpc>
              <a:spcPct val="90000"/>
            </a:lnSpc>
            <a:spcBef>
              <a:spcPct val="0"/>
            </a:spcBef>
            <a:spcAft>
              <a:spcPct val="15000"/>
            </a:spcAft>
            <a:buChar char="•"/>
          </a:pPr>
          <a:r>
            <a:rPr lang="en-GB" sz="800" b="1" kern="1200" dirty="0"/>
            <a:t>Beautiful Soup</a:t>
          </a:r>
        </a:p>
        <a:p>
          <a:pPr marL="57150" lvl="1" indent="-57150" algn="l" defTabSz="355600">
            <a:lnSpc>
              <a:spcPct val="90000"/>
            </a:lnSpc>
            <a:spcBef>
              <a:spcPct val="0"/>
            </a:spcBef>
            <a:spcAft>
              <a:spcPct val="15000"/>
            </a:spcAft>
            <a:buChar char="•"/>
          </a:pPr>
          <a:r>
            <a:rPr lang="en-GB" sz="800" b="1" kern="1200" dirty="0"/>
            <a:t>URLs</a:t>
          </a:r>
        </a:p>
      </dsp:txBody>
      <dsp:txXfrm>
        <a:off x="1952650" y="37430"/>
        <a:ext cx="1069152" cy="669592"/>
      </dsp:txXfrm>
    </dsp:sp>
    <dsp:sp modelId="{FD0C97C8-07D7-4A77-90B1-8F3C8BD49373}">
      <dsp:nvSpPr>
        <dsp:cNvPr id="0" name=""/>
        <dsp:cNvSpPr/>
      </dsp:nvSpPr>
      <dsp:spPr>
        <a:xfrm>
          <a:off x="1005623" y="372227"/>
          <a:ext cx="2963207" cy="2963207"/>
        </a:xfrm>
        <a:custGeom>
          <a:avLst/>
          <a:gdLst/>
          <a:ahLst/>
          <a:cxnLst/>
          <a:rect l="0" t="0" r="0" b="0"/>
          <a:pathLst>
            <a:path>
              <a:moveTo>
                <a:pt x="2205116" y="188669"/>
              </a:moveTo>
              <a:arcTo wR="1481603" hR="1481603" stAng="17953854" swAng="1210873"/>
            </a:path>
          </a:pathLst>
        </a:custGeom>
        <a:noFill/>
        <a:ln w="12700" cap="rnd" cmpd="sng" algn="ctr">
          <a:solidFill>
            <a:schemeClr val="accent1">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sp>
    <dsp:sp modelId="{38767911-2F00-458C-8C9D-4AA6A3FAE4E1}">
      <dsp:nvSpPr>
        <dsp:cNvPr id="0" name=""/>
        <dsp:cNvSpPr/>
      </dsp:nvSpPr>
      <dsp:spPr>
        <a:xfrm>
          <a:off x="3325516" y="1024971"/>
          <a:ext cx="1141598" cy="742038"/>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GB" sz="1000" b="1" kern="1200" dirty="0"/>
            <a:t>Data Cleaning</a:t>
          </a:r>
        </a:p>
        <a:p>
          <a:pPr marL="57150" lvl="1" indent="-57150" algn="l" defTabSz="355600">
            <a:lnSpc>
              <a:spcPct val="90000"/>
            </a:lnSpc>
            <a:spcBef>
              <a:spcPct val="0"/>
            </a:spcBef>
            <a:spcAft>
              <a:spcPct val="15000"/>
            </a:spcAft>
            <a:buChar char="•"/>
          </a:pPr>
          <a:r>
            <a:rPr lang="en-GB" sz="800" b="1" kern="1200" dirty="0"/>
            <a:t>General wrangling</a:t>
          </a:r>
        </a:p>
        <a:p>
          <a:pPr marL="57150" lvl="1" indent="-57150" algn="l" defTabSz="355600">
            <a:lnSpc>
              <a:spcPct val="90000"/>
            </a:lnSpc>
            <a:spcBef>
              <a:spcPct val="0"/>
            </a:spcBef>
            <a:spcAft>
              <a:spcPct val="15000"/>
            </a:spcAft>
            <a:buChar char="•"/>
          </a:pPr>
          <a:r>
            <a:rPr lang="en-GB" sz="800" b="1" kern="1200" dirty="0"/>
            <a:t>Fuzzy-merge</a:t>
          </a:r>
        </a:p>
      </dsp:txBody>
      <dsp:txXfrm>
        <a:off x="3361739" y="1061194"/>
        <a:ext cx="1069152" cy="669592"/>
      </dsp:txXfrm>
    </dsp:sp>
    <dsp:sp modelId="{939BD90E-FA05-4C23-9A9E-8589F84964D0}">
      <dsp:nvSpPr>
        <dsp:cNvPr id="0" name=""/>
        <dsp:cNvSpPr/>
      </dsp:nvSpPr>
      <dsp:spPr>
        <a:xfrm>
          <a:off x="1005623" y="372227"/>
          <a:ext cx="2963207" cy="2963207"/>
        </a:xfrm>
        <a:custGeom>
          <a:avLst/>
          <a:gdLst/>
          <a:ahLst/>
          <a:cxnLst/>
          <a:rect l="0" t="0" r="0" b="0"/>
          <a:pathLst>
            <a:path>
              <a:moveTo>
                <a:pt x="2959647" y="1584259"/>
              </a:moveTo>
              <a:arcTo wR="1481603" hR="1481603" stAng="21838381" swAng="1359212"/>
            </a:path>
          </a:pathLst>
        </a:custGeom>
        <a:noFill/>
        <a:ln w="12700" cap="rnd" cmpd="sng" algn="ctr">
          <a:solidFill>
            <a:schemeClr val="accent1">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sp>
    <dsp:sp modelId="{AAB87CF3-7DD2-446F-AA24-0994635ACF67}">
      <dsp:nvSpPr>
        <dsp:cNvPr id="0" name=""/>
        <dsp:cNvSpPr/>
      </dsp:nvSpPr>
      <dsp:spPr>
        <a:xfrm>
          <a:off x="2787292" y="2681454"/>
          <a:ext cx="1141598" cy="742038"/>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GB" sz="1000" b="1" kern="1200" dirty="0"/>
            <a:t>Exploratory Analysis</a:t>
          </a:r>
        </a:p>
        <a:p>
          <a:pPr marL="57150" lvl="1" indent="-57150" algn="l" defTabSz="355600">
            <a:lnSpc>
              <a:spcPct val="90000"/>
            </a:lnSpc>
            <a:spcBef>
              <a:spcPct val="0"/>
            </a:spcBef>
            <a:spcAft>
              <a:spcPct val="15000"/>
            </a:spcAft>
            <a:buChar char="•"/>
          </a:pPr>
          <a:r>
            <a:rPr lang="en-GB" sz="800" b="1" kern="1200" dirty="0"/>
            <a:t>Descriptive stats</a:t>
          </a:r>
        </a:p>
        <a:p>
          <a:pPr marL="57150" lvl="1" indent="-57150" algn="l" defTabSz="355600">
            <a:lnSpc>
              <a:spcPct val="90000"/>
            </a:lnSpc>
            <a:spcBef>
              <a:spcPct val="0"/>
            </a:spcBef>
            <a:spcAft>
              <a:spcPct val="15000"/>
            </a:spcAft>
            <a:buChar char="•"/>
          </a:pPr>
          <a:r>
            <a:rPr lang="en-GB" sz="800" b="1" kern="1200" dirty="0"/>
            <a:t>Data Visualization</a:t>
          </a:r>
        </a:p>
      </dsp:txBody>
      <dsp:txXfrm>
        <a:off x="2823515" y="2717677"/>
        <a:ext cx="1069152" cy="669592"/>
      </dsp:txXfrm>
    </dsp:sp>
    <dsp:sp modelId="{94F44FF4-600E-42D8-8531-A40B3474692A}">
      <dsp:nvSpPr>
        <dsp:cNvPr id="0" name=""/>
        <dsp:cNvSpPr/>
      </dsp:nvSpPr>
      <dsp:spPr>
        <a:xfrm>
          <a:off x="1005623" y="372227"/>
          <a:ext cx="2963207" cy="2963207"/>
        </a:xfrm>
        <a:custGeom>
          <a:avLst/>
          <a:gdLst/>
          <a:ahLst/>
          <a:cxnLst/>
          <a:rect l="0" t="0" r="0" b="0"/>
          <a:pathLst>
            <a:path>
              <a:moveTo>
                <a:pt x="1663275" y="2952027"/>
              </a:moveTo>
              <a:arcTo wR="1481603" hR="1481603" stAng="4977407" swAng="845186"/>
            </a:path>
          </a:pathLst>
        </a:custGeom>
        <a:noFill/>
        <a:ln w="12700" cap="rnd" cmpd="sng" algn="ctr">
          <a:solidFill>
            <a:schemeClr val="accent1">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sp>
    <dsp:sp modelId="{55C2F93B-26D2-44B1-9B12-08541D47EE0A}">
      <dsp:nvSpPr>
        <dsp:cNvPr id="0" name=""/>
        <dsp:cNvSpPr/>
      </dsp:nvSpPr>
      <dsp:spPr>
        <a:xfrm>
          <a:off x="1045562" y="2681454"/>
          <a:ext cx="1141598" cy="742038"/>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GB" sz="1000" b="1" kern="1200" dirty="0"/>
            <a:t>Model Development</a:t>
          </a:r>
        </a:p>
        <a:p>
          <a:pPr marL="57150" lvl="1" indent="-57150" algn="l" defTabSz="355600">
            <a:lnSpc>
              <a:spcPct val="90000"/>
            </a:lnSpc>
            <a:spcBef>
              <a:spcPct val="0"/>
            </a:spcBef>
            <a:spcAft>
              <a:spcPct val="15000"/>
            </a:spcAft>
            <a:buChar char="•"/>
          </a:pPr>
          <a:r>
            <a:rPr lang="en-GB" sz="800" b="1" kern="1200" dirty="0"/>
            <a:t>Regression Analysis</a:t>
          </a:r>
        </a:p>
      </dsp:txBody>
      <dsp:txXfrm>
        <a:off x="1081785" y="2717677"/>
        <a:ext cx="1069152" cy="669592"/>
      </dsp:txXfrm>
    </dsp:sp>
    <dsp:sp modelId="{9F890A0C-A2C0-4081-842A-DA432E1DBB0C}">
      <dsp:nvSpPr>
        <dsp:cNvPr id="0" name=""/>
        <dsp:cNvSpPr/>
      </dsp:nvSpPr>
      <dsp:spPr>
        <a:xfrm>
          <a:off x="1005623" y="372227"/>
          <a:ext cx="2963207" cy="2963207"/>
        </a:xfrm>
        <a:custGeom>
          <a:avLst/>
          <a:gdLst/>
          <a:ahLst/>
          <a:cxnLst/>
          <a:rect l="0" t="0" r="0" b="0"/>
          <a:pathLst>
            <a:path>
              <a:moveTo>
                <a:pt x="157129" y="2145619"/>
              </a:moveTo>
              <a:arcTo wR="1481603" hR="1481603" stAng="9202407" swAng="1359212"/>
            </a:path>
          </a:pathLst>
        </a:custGeom>
        <a:noFill/>
        <a:ln w="12700" cap="rnd" cmpd="sng" algn="ctr">
          <a:solidFill>
            <a:schemeClr val="accent1">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sp>
    <dsp:sp modelId="{12C0683F-EAD6-4743-AA5C-A3870C18C4A7}">
      <dsp:nvSpPr>
        <dsp:cNvPr id="0" name=""/>
        <dsp:cNvSpPr/>
      </dsp:nvSpPr>
      <dsp:spPr>
        <a:xfrm>
          <a:off x="507338" y="1024971"/>
          <a:ext cx="1141598" cy="742038"/>
        </a:xfrm>
        <a:prstGeom prst="roundRect">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en-GB" sz="1000" b="1" kern="1200" dirty="0"/>
            <a:t>Machine Learning</a:t>
          </a:r>
        </a:p>
        <a:p>
          <a:pPr marL="57150" lvl="1" indent="-57150" algn="l" defTabSz="355600">
            <a:lnSpc>
              <a:spcPct val="90000"/>
            </a:lnSpc>
            <a:spcBef>
              <a:spcPct val="0"/>
            </a:spcBef>
            <a:spcAft>
              <a:spcPct val="15000"/>
            </a:spcAft>
            <a:buChar char="•"/>
          </a:pPr>
          <a:r>
            <a:rPr lang="en-GB" sz="800" b="1" kern="1200" dirty="0"/>
            <a:t>K-Means</a:t>
          </a:r>
        </a:p>
      </dsp:txBody>
      <dsp:txXfrm>
        <a:off x="543561" y="1061194"/>
        <a:ext cx="1069152" cy="669592"/>
      </dsp:txXfrm>
    </dsp:sp>
    <dsp:sp modelId="{679EAF90-697E-4CD7-932E-E14B1AD93F02}">
      <dsp:nvSpPr>
        <dsp:cNvPr id="0" name=""/>
        <dsp:cNvSpPr/>
      </dsp:nvSpPr>
      <dsp:spPr>
        <a:xfrm>
          <a:off x="1005623" y="372227"/>
          <a:ext cx="2963207" cy="2963207"/>
        </a:xfrm>
        <a:custGeom>
          <a:avLst/>
          <a:gdLst/>
          <a:ahLst/>
          <a:cxnLst/>
          <a:rect l="0" t="0" r="0" b="0"/>
          <a:pathLst>
            <a:path>
              <a:moveTo>
                <a:pt x="356460" y="517652"/>
              </a:moveTo>
              <a:arcTo wR="1481603" hR="1481603" stAng="13235272" swAng="1210873"/>
            </a:path>
          </a:pathLst>
        </a:custGeom>
        <a:noFill/>
        <a:ln w="12700" cap="rnd" cmpd="sng" algn="ctr">
          <a:solidFill>
            <a:schemeClr val="accent1">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cycle5">
  <dgm:title val=""/>
  <dgm:desc val=""/>
  <dgm:catLst>
    <dgm:cat type="cycle" pri="3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fact="-1"/>
          <dgm:constr type="diam" for="ch"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connDist"/>
                <dgm:constr type="begPad" refType="connDist" fact="0.2"/>
                <dgm:constr type="endPad" refType="connDist" fact="0.2"/>
              </dgm:constrLst>
              <dgm:ruleLst/>
            </dgm:layoutNode>
          </dgm:forEach>
        </dgm:if>
        <dgm:else name="Name16"/>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648735A-5441-47CA-9810-E379B08D3EB5}" type="datetimeFigureOut">
              <a:rPr lang="en-GB" smtClean="0"/>
              <a:t>22/10/2020</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58BE3E7-76CD-432B-AC16-CB42B46463B9}" type="slidenum">
              <a:rPr lang="en-GB" smtClean="0"/>
              <a:t>‹#›</a:t>
            </a:fld>
            <a:endParaRPr lang="en-GB"/>
          </a:p>
        </p:txBody>
      </p:sp>
    </p:spTree>
    <p:extLst>
      <p:ext uri="{BB962C8B-B14F-4D97-AF65-F5344CB8AC3E}">
        <p14:creationId xmlns:p14="http://schemas.microsoft.com/office/powerpoint/2010/main" val="23767667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648735A-5441-47CA-9810-E379B08D3EB5}" type="datetimeFigureOut">
              <a:rPr lang="en-GB" smtClean="0"/>
              <a:t>22/10/2020</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58BE3E7-76CD-432B-AC16-CB42B46463B9}" type="slidenum">
              <a:rPr lang="en-GB" smtClean="0"/>
              <a:t>‹#›</a:t>
            </a:fld>
            <a:endParaRPr lang="en-GB"/>
          </a:p>
        </p:txBody>
      </p:sp>
    </p:spTree>
    <p:extLst>
      <p:ext uri="{BB962C8B-B14F-4D97-AF65-F5344CB8AC3E}">
        <p14:creationId xmlns:p14="http://schemas.microsoft.com/office/powerpoint/2010/main" val="4809235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648735A-5441-47CA-9810-E379B08D3EB5}" type="datetimeFigureOut">
              <a:rPr lang="en-GB" smtClean="0"/>
              <a:t>22/10/2020</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58BE3E7-76CD-432B-AC16-CB42B46463B9}" type="slidenum">
              <a:rPr lang="en-GB" smtClean="0"/>
              <a:t>‹#›</a:t>
            </a:fld>
            <a:endParaRPr lang="en-GB"/>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0431046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648735A-5441-47CA-9810-E379B08D3EB5}" type="datetimeFigureOut">
              <a:rPr lang="en-GB" smtClean="0"/>
              <a:t>22/10/2020</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58BE3E7-76CD-432B-AC16-CB42B46463B9}" type="slidenum">
              <a:rPr lang="en-GB" smtClean="0"/>
              <a:t>‹#›</a:t>
            </a:fld>
            <a:endParaRPr lang="en-GB"/>
          </a:p>
        </p:txBody>
      </p:sp>
    </p:spTree>
    <p:extLst>
      <p:ext uri="{BB962C8B-B14F-4D97-AF65-F5344CB8AC3E}">
        <p14:creationId xmlns:p14="http://schemas.microsoft.com/office/powerpoint/2010/main" val="332714957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648735A-5441-47CA-9810-E379B08D3EB5}" type="datetimeFigureOut">
              <a:rPr lang="en-GB" smtClean="0"/>
              <a:t>22/10/2020</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58BE3E7-76CD-432B-AC16-CB42B46463B9}" type="slidenum">
              <a:rPr lang="en-GB" smtClean="0"/>
              <a:t>‹#›</a:t>
            </a:fld>
            <a:endParaRPr lang="en-GB"/>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72933508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648735A-5441-47CA-9810-E379B08D3EB5}" type="datetimeFigureOut">
              <a:rPr lang="en-GB" smtClean="0"/>
              <a:t>22/10/2020</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58BE3E7-76CD-432B-AC16-CB42B46463B9}" type="slidenum">
              <a:rPr lang="en-GB" smtClean="0"/>
              <a:t>‹#›</a:t>
            </a:fld>
            <a:endParaRPr lang="en-GB"/>
          </a:p>
        </p:txBody>
      </p:sp>
    </p:spTree>
    <p:extLst>
      <p:ext uri="{BB962C8B-B14F-4D97-AF65-F5344CB8AC3E}">
        <p14:creationId xmlns:p14="http://schemas.microsoft.com/office/powerpoint/2010/main" val="52012963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48735A-5441-47CA-9810-E379B08D3EB5}" type="datetimeFigureOut">
              <a:rPr lang="en-GB" smtClean="0"/>
              <a:t>22/10/2020</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58BE3E7-76CD-432B-AC16-CB42B46463B9}" type="slidenum">
              <a:rPr lang="en-GB" smtClean="0"/>
              <a:t>‹#›</a:t>
            </a:fld>
            <a:endParaRPr lang="en-GB"/>
          </a:p>
        </p:txBody>
      </p:sp>
    </p:spTree>
    <p:extLst>
      <p:ext uri="{BB962C8B-B14F-4D97-AF65-F5344CB8AC3E}">
        <p14:creationId xmlns:p14="http://schemas.microsoft.com/office/powerpoint/2010/main" val="6208073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48735A-5441-47CA-9810-E379B08D3EB5}" type="datetimeFigureOut">
              <a:rPr lang="en-GB" smtClean="0"/>
              <a:t>22/10/2020</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58BE3E7-76CD-432B-AC16-CB42B46463B9}" type="slidenum">
              <a:rPr lang="en-GB" smtClean="0"/>
              <a:t>‹#›</a:t>
            </a:fld>
            <a:endParaRPr lang="en-GB"/>
          </a:p>
        </p:txBody>
      </p:sp>
    </p:spTree>
    <p:extLst>
      <p:ext uri="{BB962C8B-B14F-4D97-AF65-F5344CB8AC3E}">
        <p14:creationId xmlns:p14="http://schemas.microsoft.com/office/powerpoint/2010/main" val="35616389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648735A-5441-47CA-9810-E379B08D3EB5}" type="datetimeFigureOut">
              <a:rPr lang="en-GB" smtClean="0"/>
              <a:t>22/10/2020</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58BE3E7-76CD-432B-AC16-CB42B46463B9}" type="slidenum">
              <a:rPr lang="en-GB" smtClean="0"/>
              <a:t>‹#›</a:t>
            </a:fld>
            <a:endParaRPr lang="en-GB"/>
          </a:p>
        </p:txBody>
      </p:sp>
    </p:spTree>
    <p:extLst>
      <p:ext uri="{BB962C8B-B14F-4D97-AF65-F5344CB8AC3E}">
        <p14:creationId xmlns:p14="http://schemas.microsoft.com/office/powerpoint/2010/main" val="27207197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648735A-5441-47CA-9810-E379B08D3EB5}" type="datetimeFigureOut">
              <a:rPr lang="en-GB" smtClean="0"/>
              <a:t>22/10/2020</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58BE3E7-76CD-432B-AC16-CB42B46463B9}" type="slidenum">
              <a:rPr lang="en-GB" smtClean="0"/>
              <a:t>‹#›</a:t>
            </a:fld>
            <a:endParaRPr lang="en-GB"/>
          </a:p>
        </p:txBody>
      </p:sp>
    </p:spTree>
    <p:extLst>
      <p:ext uri="{BB962C8B-B14F-4D97-AF65-F5344CB8AC3E}">
        <p14:creationId xmlns:p14="http://schemas.microsoft.com/office/powerpoint/2010/main" val="10357445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648735A-5441-47CA-9810-E379B08D3EB5}" type="datetimeFigureOut">
              <a:rPr lang="en-GB" smtClean="0"/>
              <a:t>22/10/2020</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58BE3E7-76CD-432B-AC16-CB42B46463B9}" type="slidenum">
              <a:rPr lang="en-GB" smtClean="0"/>
              <a:t>‹#›</a:t>
            </a:fld>
            <a:endParaRPr lang="en-GB"/>
          </a:p>
        </p:txBody>
      </p:sp>
    </p:spTree>
    <p:extLst>
      <p:ext uri="{BB962C8B-B14F-4D97-AF65-F5344CB8AC3E}">
        <p14:creationId xmlns:p14="http://schemas.microsoft.com/office/powerpoint/2010/main" val="6390372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648735A-5441-47CA-9810-E379B08D3EB5}" type="datetimeFigureOut">
              <a:rPr lang="en-GB" smtClean="0"/>
              <a:t>22/10/2020</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158BE3E7-76CD-432B-AC16-CB42B46463B9}" type="slidenum">
              <a:rPr lang="en-GB" smtClean="0"/>
              <a:t>‹#›</a:t>
            </a:fld>
            <a:endParaRPr lang="en-GB"/>
          </a:p>
        </p:txBody>
      </p:sp>
    </p:spTree>
    <p:extLst>
      <p:ext uri="{BB962C8B-B14F-4D97-AF65-F5344CB8AC3E}">
        <p14:creationId xmlns:p14="http://schemas.microsoft.com/office/powerpoint/2010/main" val="32372219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648735A-5441-47CA-9810-E379B08D3EB5}" type="datetimeFigureOut">
              <a:rPr lang="en-GB" smtClean="0"/>
              <a:t>22/10/2020</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158BE3E7-76CD-432B-AC16-CB42B46463B9}" type="slidenum">
              <a:rPr lang="en-GB" smtClean="0"/>
              <a:t>‹#›</a:t>
            </a:fld>
            <a:endParaRPr lang="en-GB"/>
          </a:p>
        </p:txBody>
      </p:sp>
    </p:spTree>
    <p:extLst>
      <p:ext uri="{BB962C8B-B14F-4D97-AF65-F5344CB8AC3E}">
        <p14:creationId xmlns:p14="http://schemas.microsoft.com/office/powerpoint/2010/main" val="10157526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648735A-5441-47CA-9810-E379B08D3EB5}" type="datetimeFigureOut">
              <a:rPr lang="en-GB" smtClean="0"/>
              <a:t>22/10/2020</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158BE3E7-76CD-432B-AC16-CB42B46463B9}" type="slidenum">
              <a:rPr lang="en-GB" smtClean="0"/>
              <a:t>‹#›</a:t>
            </a:fld>
            <a:endParaRPr lang="en-GB"/>
          </a:p>
        </p:txBody>
      </p:sp>
    </p:spTree>
    <p:extLst>
      <p:ext uri="{BB962C8B-B14F-4D97-AF65-F5344CB8AC3E}">
        <p14:creationId xmlns:p14="http://schemas.microsoft.com/office/powerpoint/2010/main" val="11613492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9648735A-5441-47CA-9810-E379B08D3EB5}" type="datetimeFigureOut">
              <a:rPr lang="en-GB" smtClean="0"/>
              <a:t>22/10/2020</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58BE3E7-76CD-432B-AC16-CB42B46463B9}" type="slidenum">
              <a:rPr lang="en-GB" smtClean="0"/>
              <a:t>‹#›</a:t>
            </a:fld>
            <a:endParaRPr lang="en-GB"/>
          </a:p>
        </p:txBody>
      </p:sp>
    </p:spTree>
    <p:extLst>
      <p:ext uri="{BB962C8B-B14F-4D97-AF65-F5344CB8AC3E}">
        <p14:creationId xmlns:p14="http://schemas.microsoft.com/office/powerpoint/2010/main" val="12305657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648735A-5441-47CA-9810-E379B08D3EB5}" type="datetimeFigureOut">
              <a:rPr lang="en-GB" smtClean="0"/>
              <a:t>22/10/2020</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58BE3E7-76CD-432B-AC16-CB42B46463B9}" type="slidenum">
              <a:rPr lang="en-GB" smtClean="0"/>
              <a:t>‹#›</a:t>
            </a:fld>
            <a:endParaRPr lang="en-GB"/>
          </a:p>
        </p:txBody>
      </p:sp>
    </p:spTree>
    <p:extLst>
      <p:ext uri="{BB962C8B-B14F-4D97-AF65-F5344CB8AC3E}">
        <p14:creationId xmlns:p14="http://schemas.microsoft.com/office/powerpoint/2010/main" val="7819060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9648735A-5441-47CA-9810-E379B08D3EB5}" type="datetimeFigureOut">
              <a:rPr lang="en-GB" smtClean="0"/>
              <a:t>22/10/2020</a:t>
            </a:fld>
            <a:endParaRPr lang="en-GB"/>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158BE3E7-76CD-432B-AC16-CB42B46463B9}" type="slidenum">
              <a:rPr lang="en-GB" smtClean="0"/>
              <a:t>‹#›</a:t>
            </a:fld>
            <a:endParaRPr lang="en-GB"/>
          </a:p>
        </p:txBody>
      </p:sp>
    </p:spTree>
    <p:extLst>
      <p:ext uri="{BB962C8B-B14F-4D97-AF65-F5344CB8AC3E}">
        <p14:creationId xmlns:p14="http://schemas.microsoft.com/office/powerpoint/2010/main" val="282223102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africacheck.org/reports/what-a-waste-fact-checking-four-claims-about-nigerias-garbage-problem/" TargetMode="Externa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image" Target="../media/image15.png"/><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F6844-4D8E-4E95-9499-AC6A4D5B408C}"/>
              </a:ext>
            </a:extLst>
          </p:cNvPr>
          <p:cNvSpPr>
            <a:spLocks noGrp="1"/>
          </p:cNvSpPr>
          <p:nvPr>
            <p:ph type="ctrTitle"/>
          </p:nvPr>
        </p:nvSpPr>
        <p:spPr>
          <a:xfrm>
            <a:off x="692457" y="603682"/>
            <a:ext cx="9981377" cy="5282213"/>
          </a:xfrm>
        </p:spPr>
        <p:txBody>
          <a:bodyPr anchor="t">
            <a:noAutofit/>
          </a:bodyPr>
          <a:lstStyle/>
          <a:p>
            <a:pPr algn="ctr"/>
            <a:br>
              <a:rPr lang="en-GB" sz="2800" b="1" dirty="0">
                <a:latin typeface="Calibri" panose="020F0502020204030204" pitchFamily="34" charset="0"/>
                <a:cs typeface="Calibri" panose="020F0502020204030204" pitchFamily="34" charset="0"/>
              </a:rPr>
            </a:br>
            <a:r>
              <a:rPr lang="en-GB" sz="2800" b="1" dirty="0">
                <a:latin typeface="Calibri" panose="020F0502020204030204" pitchFamily="34" charset="0"/>
                <a:cs typeface="Calibri" panose="020F0502020204030204" pitchFamily="34" charset="0"/>
              </a:rPr>
              <a:t>DATA SCIENCE CAPSTONE PROJECT</a:t>
            </a:r>
            <a:br>
              <a:rPr lang="en-GB" sz="2800" b="1" dirty="0">
                <a:latin typeface="Calibri" panose="020F0502020204030204" pitchFamily="34" charset="0"/>
                <a:cs typeface="Calibri" panose="020F0502020204030204" pitchFamily="34" charset="0"/>
              </a:rPr>
            </a:br>
            <a:br>
              <a:rPr lang="en-GB" sz="2800" b="1" dirty="0">
                <a:latin typeface="Calibri" panose="020F0502020204030204" pitchFamily="34" charset="0"/>
                <a:cs typeface="Calibri" panose="020F0502020204030204" pitchFamily="34" charset="0"/>
              </a:rPr>
            </a:br>
            <a:br>
              <a:rPr lang="en-GB" sz="2800" b="1" dirty="0">
                <a:latin typeface="Calibri" panose="020F0502020204030204" pitchFamily="34" charset="0"/>
                <a:cs typeface="Calibri" panose="020F0502020204030204" pitchFamily="34" charset="0"/>
              </a:rPr>
            </a:br>
            <a:br>
              <a:rPr lang="en-GB" sz="2800" b="1" dirty="0">
                <a:latin typeface="Calibri" panose="020F0502020204030204" pitchFamily="34" charset="0"/>
                <a:cs typeface="Calibri" panose="020F0502020204030204" pitchFamily="34" charset="0"/>
              </a:rPr>
            </a:br>
            <a:r>
              <a:rPr lang="en-GB" sz="2800" b="1" dirty="0">
                <a:latin typeface="Calibri" panose="020F0502020204030204" pitchFamily="34" charset="0"/>
                <a:cs typeface="Calibri" panose="020F0502020204030204" pitchFamily="34" charset="0"/>
              </a:rPr>
              <a:t>Battle of Neighbourhoods - Waste in Lagos and London</a:t>
            </a:r>
            <a:br>
              <a:rPr lang="en-GB" sz="2800" b="1" dirty="0">
                <a:latin typeface="Calibri" panose="020F0502020204030204" pitchFamily="34" charset="0"/>
                <a:cs typeface="Calibri" panose="020F0502020204030204" pitchFamily="34" charset="0"/>
              </a:rPr>
            </a:br>
            <a:br>
              <a:rPr lang="en-GB" sz="2800" b="1" dirty="0">
                <a:latin typeface="Calibri" panose="020F0502020204030204" pitchFamily="34" charset="0"/>
                <a:cs typeface="Calibri" panose="020F0502020204030204" pitchFamily="34" charset="0"/>
              </a:rPr>
            </a:br>
            <a:br>
              <a:rPr lang="en-GB" sz="2800" b="1" dirty="0">
                <a:latin typeface="Calibri" panose="020F0502020204030204" pitchFamily="34" charset="0"/>
                <a:cs typeface="Calibri" panose="020F0502020204030204" pitchFamily="34" charset="0"/>
              </a:rPr>
            </a:br>
            <a:br>
              <a:rPr lang="en-GB" sz="2800" b="1" dirty="0">
                <a:latin typeface="Calibri" panose="020F0502020204030204" pitchFamily="34" charset="0"/>
                <a:cs typeface="Calibri" panose="020F0502020204030204" pitchFamily="34" charset="0"/>
              </a:rPr>
            </a:br>
            <a:r>
              <a:rPr lang="en-GB" sz="2000" b="1" dirty="0">
                <a:latin typeface="Calibri" panose="020F0502020204030204" pitchFamily="34" charset="0"/>
                <a:cs typeface="Calibri" panose="020F0502020204030204" pitchFamily="34" charset="0"/>
              </a:rPr>
              <a:t>Oct 2020</a:t>
            </a:r>
            <a:br>
              <a:rPr lang="en-GB" sz="2800" b="1" dirty="0">
                <a:latin typeface="Calibri" panose="020F0502020204030204" pitchFamily="34" charset="0"/>
                <a:cs typeface="Calibri" panose="020F0502020204030204" pitchFamily="34" charset="0"/>
              </a:rPr>
            </a:br>
            <a:br>
              <a:rPr lang="en-GB" sz="2800" b="1" dirty="0">
                <a:latin typeface="Calibri" panose="020F0502020204030204" pitchFamily="34" charset="0"/>
                <a:cs typeface="Calibri" panose="020F0502020204030204" pitchFamily="34" charset="0"/>
              </a:rPr>
            </a:br>
            <a:br>
              <a:rPr lang="en-GB" sz="2800" b="1" dirty="0">
                <a:latin typeface="Calibri" panose="020F0502020204030204" pitchFamily="34" charset="0"/>
                <a:cs typeface="Calibri" panose="020F0502020204030204" pitchFamily="34" charset="0"/>
              </a:rPr>
            </a:br>
            <a:r>
              <a:rPr lang="en-GB" sz="1400" b="1" dirty="0">
                <a:latin typeface="Calibri" panose="020F0502020204030204" pitchFamily="34" charset="0"/>
                <a:cs typeface="Calibri" panose="020F0502020204030204" pitchFamily="34" charset="0"/>
              </a:rPr>
              <a:t>Olumide Ojo-Oratokhai</a:t>
            </a:r>
            <a:endParaRPr lang="en-GB" sz="2800" b="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6763482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F6844-4D8E-4E95-9499-AC6A4D5B408C}"/>
              </a:ext>
            </a:extLst>
          </p:cNvPr>
          <p:cNvSpPr>
            <a:spLocks noGrp="1"/>
          </p:cNvSpPr>
          <p:nvPr>
            <p:ph type="ctrTitle"/>
          </p:nvPr>
        </p:nvSpPr>
        <p:spPr>
          <a:xfrm>
            <a:off x="345347" y="207237"/>
            <a:ext cx="11038702" cy="796738"/>
          </a:xfrm>
        </p:spPr>
        <p:txBody>
          <a:bodyPr>
            <a:noAutofit/>
          </a:bodyPr>
          <a:lstStyle/>
          <a:p>
            <a:pPr algn="ctr"/>
            <a:r>
              <a:rPr lang="en-GB" sz="2800" b="1" dirty="0"/>
              <a:t>Results and Discussion – Cluster Analysis</a:t>
            </a:r>
          </a:p>
        </p:txBody>
      </p:sp>
      <p:sp>
        <p:nvSpPr>
          <p:cNvPr id="135" name="TextBox 134">
            <a:extLst>
              <a:ext uri="{FF2B5EF4-FFF2-40B4-BE49-F238E27FC236}">
                <a16:creationId xmlns:a16="http://schemas.microsoft.com/office/drawing/2014/main" id="{40A3C61F-F7C4-4A25-9347-D80AC15193AB}"/>
              </a:ext>
            </a:extLst>
          </p:cNvPr>
          <p:cNvSpPr txBox="1"/>
          <p:nvPr/>
        </p:nvSpPr>
        <p:spPr>
          <a:xfrm>
            <a:off x="0" y="1134090"/>
            <a:ext cx="11443318" cy="2597378"/>
          </a:xfrm>
          <a:prstGeom prst="rect">
            <a:avLst/>
          </a:prstGeom>
          <a:noFill/>
        </p:spPr>
        <p:txBody>
          <a:bodyPr wrap="square">
            <a:spAutoFit/>
          </a:bodyPr>
          <a:lstStyle/>
          <a:p>
            <a:pPr marL="285750" indent="-285750" algn="just">
              <a:lnSpc>
                <a:spcPct val="115000"/>
              </a:lnSpc>
              <a:spcAft>
                <a:spcPts val="1000"/>
              </a:spcAft>
              <a:buFont typeface="Arial" panose="020B0604020202020204" pitchFamily="34" charset="0"/>
              <a:buChar char="•"/>
            </a:pPr>
            <a:r>
              <a:rPr lang="en-GB" sz="1600" dirty="0">
                <a:effectLst/>
                <a:latin typeface="Calibri" panose="020F0502020204030204" pitchFamily="34" charset="0"/>
                <a:ea typeface="Calibri" panose="020F0502020204030204" pitchFamily="34" charset="0"/>
                <a:cs typeface="Calibri" panose="020F0502020204030204" pitchFamily="34" charset="0"/>
              </a:rPr>
              <a:t>For England, there seems to be 3 main clusters (Orange, Green, Yellow) with low waste levels (&lt;300ktonnes/</a:t>
            </a:r>
            <a:r>
              <a:rPr lang="en-GB" sz="1600" dirty="0" err="1">
                <a:effectLst/>
                <a:latin typeface="Calibri" panose="020F0502020204030204" pitchFamily="34" charset="0"/>
                <a:ea typeface="Calibri" panose="020F0502020204030204" pitchFamily="34" charset="0"/>
                <a:cs typeface="Calibri" panose="020F0502020204030204" pitchFamily="34" charset="0"/>
              </a:rPr>
              <a:t>yr</a:t>
            </a:r>
            <a:r>
              <a:rPr lang="en-GB" sz="1600" dirty="0">
                <a:effectLst/>
                <a:latin typeface="Calibri" panose="020F0502020204030204" pitchFamily="34" charset="0"/>
                <a:ea typeface="Calibri" panose="020F0502020204030204" pitchFamily="34" charset="0"/>
                <a:cs typeface="Calibri" panose="020F0502020204030204" pitchFamily="34" charset="0"/>
              </a:rPr>
              <a:t>) </a:t>
            </a:r>
            <a:br>
              <a:rPr lang="en-GB" sz="1600" dirty="0">
                <a:effectLst/>
                <a:latin typeface="Calibri" panose="020F0502020204030204" pitchFamily="34" charset="0"/>
                <a:ea typeface="Calibri" panose="020F0502020204030204" pitchFamily="34" charset="0"/>
                <a:cs typeface="Calibri" panose="020F0502020204030204" pitchFamily="34" charset="0"/>
              </a:rPr>
            </a:br>
            <a:r>
              <a:rPr lang="en-GB" sz="1600" dirty="0">
                <a:effectLst/>
                <a:latin typeface="Calibri" panose="020F0502020204030204" pitchFamily="34" charset="0"/>
                <a:ea typeface="Calibri" panose="020F0502020204030204" pitchFamily="34" charset="0"/>
                <a:cs typeface="Calibri" panose="020F0502020204030204" pitchFamily="34" charset="0"/>
              </a:rPr>
              <a:t>and they are mainly low population. The intriguing clusters are low population with wastes above 300k tonnes. Birmingham makes for a fascinating learning with its high population but under 500k tonnes waste whilst Manchester may have new insights to learn from Birmingham’s ways of keeping waste low.</a:t>
            </a:r>
          </a:p>
          <a:p>
            <a:pPr marL="285750" indent="-285750" algn="just">
              <a:lnSpc>
                <a:spcPct val="115000"/>
              </a:lnSpc>
              <a:spcAft>
                <a:spcPts val="1000"/>
              </a:spcAft>
              <a:buFont typeface="Arial" panose="020B0604020202020204" pitchFamily="34" charset="0"/>
              <a:buChar char="•"/>
            </a:pPr>
            <a:r>
              <a:rPr lang="en-GB" sz="1600" dirty="0">
                <a:latin typeface="Calibri" panose="020F0502020204030204" pitchFamily="34" charset="0"/>
                <a:ea typeface="Calibri" panose="020F0502020204030204" pitchFamily="34" charset="0"/>
                <a:cs typeface="Calibri" panose="020F0502020204030204" pitchFamily="34" charset="0"/>
              </a:rPr>
              <a:t>Within London, although all LAs produced under 200ktonnes of waste per year, there are 3 key clusters (Yellow, Green Wine). The Wine Cluster with  the highest population (&gt;300k people) generated between 70ktonnes and 140k tonnes of wastes within London. City of London which is mostly a business district with very few residential houses expectedly generated very low waste.</a:t>
            </a:r>
            <a:endParaRPr lang="en-GB" sz="1600" dirty="0">
              <a:effectLst/>
              <a:latin typeface="Calibri" panose="020F0502020204030204" pitchFamily="34" charset="0"/>
              <a:ea typeface="Calibri" panose="020F0502020204030204" pitchFamily="34" charset="0"/>
              <a:cs typeface="Calibri" panose="020F0502020204030204" pitchFamily="34" charset="0"/>
            </a:endParaRPr>
          </a:p>
          <a:p>
            <a:pPr marL="285750" indent="-285750" algn="just">
              <a:lnSpc>
                <a:spcPct val="115000"/>
              </a:lnSpc>
              <a:spcAft>
                <a:spcPts val="1000"/>
              </a:spcAft>
              <a:buFont typeface="Arial" panose="020B0604020202020204" pitchFamily="34" charset="0"/>
              <a:buChar char="•"/>
            </a:pPr>
            <a:endParaRPr lang="en-GB" sz="16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4" name="Picture 3">
            <a:extLst>
              <a:ext uri="{FF2B5EF4-FFF2-40B4-BE49-F238E27FC236}">
                <a16:creationId xmlns:a16="http://schemas.microsoft.com/office/drawing/2014/main" id="{65512D8E-9325-4F4C-81A5-8DFFCA2FDC21}"/>
              </a:ext>
            </a:extLst>
          </p:cNvPr>
          <p:cNvPicPr/>
          <p:nvPr/>
        </p:nvPicPr>
        <p:blipFill>
          <a:blip r:embed="rId2"/>
          <a:stretch>
            <a:fillRect/>
          </a:stretch>
        </p:blipFill>
        <p:spPr>
          <a:xfrm>
            <a:off x="2" y="3396095"/>
            <a:ext cx="5962812" cy="3461905"/>
          </a:xfrm>
          <a:prstGeom prst="rect">
            <a:avLst/>
          </a:prstGeom>
        </p:spPr>
      </p:pic>
      <p:pic>
        <p:nvPicPr>
          <p:cNvPr id="5" name="Picture 4">
            <a:extLst>
              <a:ext uri="{FF2B5EF4-FFF2-40B4-BE49-F238E27FC236}">
                <a16:creationId xmlns:a16="http://schemas.microsoft.com/office/drawing/2014/main" id="{87EA7396-630D-4815-81C8-6D2F5F14E440}"/>
              </a:ext>
            </a:extLst>
          </p:cNvPr>
          <p:cNvPicPr/>
          <p:nvPr/>
        </p:nvPicPr>
        <p:blipFill>
          <a:blip r:embed="rId3"/>
          <a:stretch>
            <a:fillRect/>
          </a:stretch>
        </p:blipFill>
        <p:spPr>
          <a:xfrm>
            <a:off x="6229187" y="3396095"/>
            <a:ext cx="5962813" cy="3461906"/>
          </a:xfrm>
          <a:prstGeom prst="rect">
            <a:avLst/>
          </a:prstGeom>
        </p:spPr>
      </p:pic>
    </p:spTree>
    <p:extLst>
      <p:ext uri="{BB962C8B-B14F-4D97-AF65-F5344CB8AC3E}">
        <p14:creationId xmlns:p14="http://schemas.microsoft.com/office/powerpoint/2010/main" val="28544604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F6844-4D8E-4E95-9499-AC6A4D5B408C}"/>
              </a:ext>
            </a:extLst>
          </p:cNvPr>
          <p:cNvSpPr>
            <a:spLocks noGrp="1"/>
          </p:cNvSpPr>
          <p:nvPr>
            <p:ph type="ctrTitle"/>
          </p:nvPr>
        </p:nvSpPr>
        <p:spPr>
          <a:xfrm>
            <a:off x="345347" y="207237"/>
            <a:ext cx="11038702" cy="796738"/>
          </a:xfrm>
        </p:spPr>
        <p:txBody>
          <a:bodyPr>
            <a:noAutofit/>
          </a:bodyPr>
          <a:lstStyle/>
          <a:p>
            <a:pPr algn="ctr"/>
            <a:r>
              <a:rPr lang="en-GB" sz="2800" b="1" dirty="0"/>
              <a:t>Conclusions and Recommendations</a:t>
            </a:r>
          </a:p>
        </p:txBody>
      </p:sp>
      <p:sp>
        <p:nvSpPr>
          <p:cNvPr id="135" name="TextBox 134">
            <a:extLst>
              <a:ext uri="{FF2B5EF4-FFF2-40B4-BE49-F238E27FC236}">
                <a16:creationId xmlns:a16="http://schemas.microsoft.com/office/drawing/2014/main" id="{40A3C61F-F7C4-4A25-9347-D80AC15193AB}"/>
              </a:ext>
            </a:extLst>
          </p:cNvPr>
          <p:cNvSpPr txBox="1"/>
          <p:nvPr/>
        </p:nvSpPr>
        <p:spPr>
          <a:xfrm>
            <a:off x="79898" y="1003975"/>
            <a:ext cx="6462945" cy="5693866"/>
          </a:xfrm>
          <a:prstGeom prst="rect">
            <a:avLst/>
          </a:prstGeom>
          <a:noFill/>
        </p:spPr>
        <p:txBody>
          <a:bodyPr wrap="square">
            <a:spAutoFit/>
          </a:bodyPr>
          <a:lstStyle/>
          <a:p>
            <a:pPr algn="just"/>
            <a:r>
              <a:rPr lang="en-GB" sz="1400" b="1" dirty="0">
                <a:effectLst/>
                <a:latin typeface="Calibri" panose="020F0502020204030204" pitchFamily="34" charset="0"/>
                <a:ea typeface="Times New Roman" panose="02020603050405020304" pitchFamily="18" charset="0"/>
                <a:cs typeface="Calibri" panose="020F0502020204030204" pitchFamily="34" charset="0"/>
              </a:rPr>
              <a:t>Conclusions:</a:t>
            </a:r>
          </a:p>
          <a:p>
            <a:pPr algn="just"/>
            <a:endParaRPr lang="en-GB" sz="1400" b="1" dirty="0">
              <a:effectLst/>
              <a:latin typeface="Calibri" panose="020F0502020204030204" pitchFamily="34" charset="0"/>
              <a:ea typeface="Times New Roman" panose="02020603050405020304" pitchFamily="18" charset="0"/>
              <a:cs typeface="Calibri" panose="020F0502020204030204" pitchFamily="34" charset="0"/>
            </a:endParaRPr>
          </a:p>
          <a:p>
            <a:pPr marL="171450" indent="-171450" algn="just">
              <a:buFont typeface="Arial" panose="020B0604020202020204" pitchFamily="34" charset="0"/>
              <a:buChar char="•"/>
            </a:pPr>
            <a:r>
              <a:rPr lang="en-GB" sz="1400" dirty="0">
                <a:effectLst/>
                <a:latin typeface="Calibri" panose="020F0502020204030204" pitchFamily="34" charset="0"/>
                <a:ea typeface="Times New Roman" panose="02020603050405020304" pitchFamily="18" charset="0"/>
                <a:cs typeface="Calibri" panose="020F0502020204030204" pitchFamily="34" charset="0"/>
              </a:rPr>
              <a:t>London’s 33 LAs are middle of the pack with respect to population size and waste generation compared to other LAs in England. Barnet was the highest populated with 395k people and generated a waste of 140k tonnes of waste in 2019. </a:t>
            </a:r>
          </a:p>
          <a:p>
            <a:pPr marL="171450" indent="-171450" algn="just">
              <a:buFont typeface="Arial" panose="020B0604020202020204" pitchFamily="34" charset="0"/>
              <a:buChar char="•"/>
            </a:pPr>
            <a:endParaRPr lang="en-GB" sz="1400" dirty="0">
              <a:latin typeface="Calibri" panose="020F0502020204030204" pitchFamily="34" charset="0"/>
              <a:ea typeface="Times New Roman" panose="02020603050405020304" pitchFamily="18" charset="0"/>
              <a:cs typeface="Calibri" panose="020F0502020204030204" pitchFamily="34" charset="0"/>
            </a:endParaRPr>
          </a:p>
          <a:p>
            <a:pPr marL="171450" indent="-171450" algn="just">
              <a:buFont typeface="Arial" panose="020B0604020202020204" pitchFamily="34" charset="0"/>
              <a:buChar char="•"/>
            </a:pPr>
            <a:r>
              <a:rPr lang="en-GB" sz="1400" dirty="0">
                <a:effectLst/>
                <a:latin typeface="Calibri" panose="020F0502020204030204" pitchFamily="34" charset="0"/>
                <a:ea typeface="Times New Roman" panose="02020603050405020304" pitchFamily="18" charset="0"/>
                <a:cs typeface="Calibri" panose="020F0502020204030204" pitchFamily="34" charset="0"/>
              </a:rPr>
              <a:t>For context, Manchester with 550k people produced approximately 1mio tonnes of waste in 2019. Other high waste producing LAs in England were County Durham with 680k tonnes and North-East Derbyshire with 675k tonnes of waste.  </a:t>
            </a:r>
          </a:p>
          <a:p>
            <a:pPr marL="171450" indent="-171450" algn="just">
              <a:buFont typeface="Arial" panose="020B0604020202020204" pitchFamily="34" charset="0"/>
              <a:buChar char="•"/>
            </a:pPr>
            <a:endParaRPr lang="en-GB" sz="1400" dirty="0">
              <a:latin typeface="Calibri" panose="020F0502020204030204" pitchFamily="34" charset="0"/>
              <a:ea typeface="Times New Roman" panose="02020603050405020304" pitchFamily="18" charset="0"/>
              <a:cs typeface="Calibri" panose="020F0502020204030204" pitchFamily="34" charset="0"/>
            </a:endParaRPr>
          </a:p>
          <a:p>
            <a:pPr marL="171450" indent="-171450" algn="just">
              <a:buFont typeface="Arial" panose="020B0604020202020204" pitchFamily="34" charset="0"/>
              <a:buChar char="•"/>
            </a:pPr>
            <a:r>
              <a:rPr lang="en-GB" sz="1400" dirty="0">
                <a:effectLst/>
                <a:latin typeface="Calibri" panose="020F0502020204030204" pitchFamily="34" charset="0"/>
                <a:ea typeface="Times New Roman" panose="02020603050405020304" pitchFamily="18" charset="0"/>
                <a:cs typeface="Calibri" panose="020F0502020204030204" pitchFamily="34" charset="0"/>
              </a:rPr>
              <a:t>Although Birmingham is the most populated LA with over 1.1mio people (double of Manchester), it generated only a moderate 412k tonnes of waste in 2019. (less than half of Manchester’s waste)</a:t>
            </a:r>
          </a:p>
          <a:p>
            <a:pPr marL="171450" indent="-171450" algn="just">
              <a:buFont typeface="Arial" panose="020B0604020202020204" pitchFamily="34" charset="0"/>
              <a:buChar char="•"/>
            </a:pPr>
            <a:r>
              <a:rPr lang="en-GB" sz="1400" dirty="0">
                <a:effectLst/>
                <a:latin typeface="Calibri" panose="020F0502020204030204" pitchFamily="34" charset="0"/>
                <a:ea typeface="Times New Roman" panose="02020603050405020304" pitchFamily="18" charset="0"/>
                <a:cs typeface="Calibri" panose="020F0502020204030204" pitchFamily="34" charset="0"/>
              </a:rPr>
              <a:t> </a:t>
            </a:r>
          </a:p>
          <a:p>
            <a:pPr marL="171450" indent="-171450" algn="just">
              <a:buFont typeface="Arial" panose="020B0604020202020204" pitchFamily="34" charset="0"/>
              <a:buChar char="•"/>
            </a:pPr>
            <a:r>
              <a:rPr lang="en-GB" sz="1400" dirty="0">
                <a:effectLst/>
                <a:latin typeface="Calibri" panose="020F0502020204030204" pitchFamily="34" charset="0"/>
                <a:ea typeface="Times New Roman" panose="02020603050405020304" pitchFamily="18" charset="0"/>
                <a:cs typeface="Calibri" panose="020F0502020204030204" pitchFamily="34" charset="0"/>
              </a:rPr>
              <a:t>In London, there was a linear relationship between the population of LAs and the household waste they produced according to the model below. </a:t>
            </a:r>
            <a:r>
              <a:rPr lang="en-GB" sz="1400" dirty="0">
                <a:effectLst/>
                <a:latin typeface="Calibri" panose="020F0502020204030204" pitchFamily="34" charset="0"/>
                <a:ea typeface="Calibri" panose="020F0502020204030204" pitchFamily="34" charset="0"/>
                <a:cs typeface="Calibri" panose="020F0502020204030204" pitchFamily="34" charset="0"/>
              </a:rPr>
              <a:t>The model predicts that Lagos’ 30.5mio people will produce about 8.9 tonnes of waste in a year. </a:t>
            </a:r>
          </a:p>
          <a:p>
            <a:pPr marL="171450" indent="-171450" algn="just">
              <a:buFont typeface="Arial" panose="020B0604020202020204" pitchFamily="34" charset="0"/>
              <a:buChar char="•"/>
            </a:pPr>
            <a:endParaRPr lang="en-GB" sz="1400" dirty="0">
              <a:effectLst/>
              <a:latin typeface="Calibri" panose="020F0502020204030204" pitchFamily="34" charset="0"/>
              <a:ea typeface="Calibri" panose="020F0502020204030204" pitchFamily="34" charset="0"/>
              <a:cs typeface="Calibri" panose="020F0502020204030204" pitchFamily="34" charset="0"/>
            </a:endParaRPr>
          </a:p>
          <a:p>
            <a:pPr marL="171450" indent="-171450" algn="just">
              <a:buFont typeface="Arial" panose="020B0604020202020204" pitchFamily="34" charset="0"/>
              <a:buChar char="•"/>
            </a:pPr>
            <a:r>
              <a:rPr lang="en-GB" sz="1400" i="1" dirty="0">
                <a:effectLst/>
                <a:latin typeface="Calibri" panose="020F0502020204030204" pitchFamily="34" charset="0"/>
                <a:ea typeface="Calibri" panose="020F0502020204030204" pitchFamily="34" charset="0"/>
                <a:cs typeface="Calibri" panose="020F0502020204030204" pitchFamily="34" charset="0"/>
              </a:rPr>
              <a:t>Waste/yr. (tonnes) = 0.28*(City Population) + 12153		error = (+/- 11066)</a:t>
            </a:r>
          </a:p>
          <a:p>
            <a:pPr marL="171450" indent="-171450" algn="just">
              <a:buFont typeface="Arial" panose="020B0604020202020204" pitchFamily="34" charset="0"/>
              <a:buChar char="•"/>
            </a:pPr>
            <a:endParaRPr lang="en-GB" sz="1400" dirty="0">
              <a:effectLst/>
              <a:latin typeface="Calibri" panose="020F0502020204030204" pitchFamily="34" charset="0"/>
              <a:ea typeface="Calibri" panose="020F0502020204030204" pitchFamily="34" charset="0"/>
              <a:cs typeface="Calibri" panose="020F0502020204030204" pitchFamily="34" charset="0"/>
            </a:endParaRPr>
          </a:p>
          <a:p>
            <a:pPr marL="171450" indent="-171450" algn="just">
              <a:buFont typeface="Arial" panose="020B0604020202020204" pitchFamily="34" charset="0"/>
              <a:buChar char="•"/>
            </a:pPr>
            <a:r>
              <a:rPr lang="en-GB" sz="1400" dirty="0">
                <a:effectLst/>
                <a:latin typeface="Calibri" panose="020F0502020204030204" pitchFamily="34" charset="0"/>
                <a:ea typeface="Calibri" panose="020F0502020204030204" pitchFamily="34" charset="0"/>
                <a:cs typeface="Calibri" panose="020F0502020204030204" pitchFamily="34" charset="0"/>
              </a:rPr>
              <a:t>No linear,  polynomial or exponential fit found for England population and household waste by LAs</a:t>
            </a:r>
            <a:endParaRPr lang="en-GB" sz="1400" dirty="0">
              <a:effectLst/>
              <a:latin typeface="Calibri" panose="020F0502020204030204" pitchFamily="34" charset="0"/>
              <a:ea typeface="Times New Roman" panose="02020603050405020304" pitchFamily="18" charset="0"/>
              <a:cs typeface="Calibri" panose="020F0502020204030204" pitchFamily="34" charset="0"/>
            </a:endParaRPr>
          </a:p>
          <a:p>
            <a:pPr marL="171450" indent="-171450" algn="just">
              <a:buFont typeface="Arial" panose="020B0604020202020204" pitchFamily="34" charset="0"/>
              <a:buChar char="•"/>
            </a:pPr>
            <a:endParaRPr lang="en-GB" sz="1400" dirty="0">
              <a:effectLst/>
              <a:latin typeface="Calibri" panose="020F0502020204030204" pitchFamily="34" charset="0"/>
              <a:ea typeface="Times New Roman" panose="02020603050405020304" pitchFamily="18" charset="0"/>
              <a:cs typeface="Calibri" panose="020F0502020204030204" pitchFamily="34" charset="0"/>
            </a:endParaRPr>
          </a:p>
          <a:p>
            <a:pPr marL="171450" indent="-171450" algn="just">
              <a:buFont typeface="Arial" panose="020B0604020202020204" pitchFamily="34" charset="0"/>
              <a:buChar char="•"/>
            </a:pPr>
            <a:r>
              <a:rPr lang="en-GB" sz="1400" dirty="0">
                <a:latin typeface="Calibri" panose="020F0502020204030204" pitchFamily="34" charset="0"/>
                <a:ea typeface="Times New Roman" panose="02020603050405020304" pitchFamily="18" charset="0"/>
                <a:cs typeface="Calibri" panose="020F0502020204030204" pitchFamily="34" charset="0"/>
              </a:rPr>
              <a:t>T</a:t>
            </a:r>
            <a:r>
              <a:rPr lang="en-GB" sz="1400" dirty="0">
                <a:effectLst/>
                <a:latin typeface="Calibri" panose="020F0502020204030204" pitchFamily="34" charset="0"/>
                <a:ea typeface="Times New Roman" panose="02020603050405020304" pitchFamily="18" charset="0"/>
                <a:cs typeface="Calibri" panose="020F0502020204030204" pitchFamily="34" charset="0"/>
              </a:rPr>
              <a:t>he LAs to focus upon for improvement in England are those in the cluster of low population but high waste such as County Durham and North East Derbyshire.</a:t>
            </a:r>
            <a:endParaRPr lang="en-GB" sz="1400" dirty="0">
              <a:latin typeface="Calibri" panose="020F0502020204030204" pitchFamily="34" charset="0"/>
              <a:ea typeface="Times New Roman" panose="02020603050405020304" pitchFamily="18" charset="0"/>
              <a:cs typeface="Calibri" panose="020F0502020204030204" pitchFamily="34" charset="0"/>
            </a:endParaRPr>
          </a:p>
        </p:txBody>
      </p:sp>
      <p:sp>
        <p:nvSpPr>
          <p:cNvPr id="5" name="TextBox 4">
            <a:extLst>
              <a:ext uri="{FF2B5EF4-FFF2-40B4-BE49-F238E27FC236}">
                <a16:creationId xmlns:a16="http://schemas.microsoft.com/office/drawing/2014/main" id="{D0D5C5D7-A46E-4C75-A44B-264CA500898E}"/>
              </a:ext>
            </a:extLst>
          </p:cNvPr>
          <p:cNvSpPr txBox="1"/>
          <p:nvPr/>
        </p:nvSpPr>
        <p:spPr>
          <a:xfrm>
            <a:off x="6653814" y="1003975"/>
            <a:ext cx="5458288" cy="2462213"/>
          </a:xfrm>
          <a:prstGeom prst="rect">
            <a:avLst/>
          </a:prstGeom>
          <a:noFill/>
        </p:spPr>
        <p:txBody>
          <a:bodyPr wrap="square">
            <a:spAutoFit/>
          </a:bodyPr>
          <a:lstStyle/>
          <a:p>
            <a:pPr algn="just"/>
            <a:r>
              <a:rPr lang="en-GB" sz="1400" b="1" dirty="0">
                <a:effectLst/>
                <a:latin typeface="Calibri" panose="020F0502020204030204" pitchFamily="34" charset="0"/>
                <a:ea typeface="Times New Roman" panose="02020603050405020304" pitchFamily="18" charset="0"/>
                <a:cs typeface="Calibri" panose="020F0502020204030204" pitchFamily="34" charset="0"/>
              </a:rPr>
              <a:t>Recommendations:</a:t>
            </a:r>
            <a:endParaRPr lang="en-GB" sz="1400" dirty="0">
              <a:effectLst/>
              <a:latin typeface="Calibri" panose="020F0502020204030204" pitchFamily="34" charset="0"/>
              <a:ea typeface="Times New Roman" panose="02020603050405020304" pitchFamily="18" charset="0"/>
              <a:cs typeface="Calibri" panose="020F0502020204030204" pitchFamily="34" charset="0"/>
            </a:endParaRPr>
          </a:p>
          <a:p>
            <a:pPr marL="285750" indent="-285750" algn="just">
              <a:buFont typeface="Arial" panose="020B0604020202020204" pitchFamily="34" charset="0"/>
              <a:buChar char="•"/>
            </a:pPr>
            <a:endParaRPr lang="en-GB" sz="1400" dirty="0">
              <a:latin typeface="Calibri" panose="020F0502020204030204" pitchFamily="34" charset="0"/>
              <a:ea typeface="Times New Roman" panose="02020603050405020304" pitchFamily="18" charset="0"/>
              <a:cs typeface="Calibri" panose="020F0502020204030204" pitchFamily="34" charset="0"/>
            </a:endParaRPr>
          </a:p>
          <a:p>
            <a:pPr marL="285750" indent="-285750" algn="just">
              <a:buFont typeface="Arial" panose="020B0604020202020204" pitchFamily="34" charset="0"/>
              <a:buChar char="•"/>
            </a:pPr>
            <a:r>
              <a:rPr lang="en-GB" sz="1400" dirty="0">
                <a:latin typeface="Calibri" panose="020F0502020204030204" pitchFamily="34" charset="0"/>
                <a:ea typeface="Times New Roman" panose="02020603050405020304" pitchFamily="18" charset="0"/>
                <a:cs typeface="Calibri" panose="020F0502020204030204" pitchFamily="34" charset="0"/>
              </a:rPr>
              <a:t>T</a:t>
            </a:r>
            <a:r>
              <a:rPr lang="en-GB" sz="1400" dirty="0">
                <a:effectLst/>
                <a:latin typeface="Calibri" panose="020F0502020204030204" pitchFamily="34" charset="0"/>
                <a:ea typeface="Times New Roman" panose="02020603050405020304" pitchFamily="18" charset="0"/>
                <a:cs typeface="Calibri" panose="020F0502020204030204" pitchFamily="34" charset="0"/>
              </a:rPr>
              <a:t>est out the model on countries with known reliable information on waste and population. This can verify model reliability in predicting reliable waste for places with no reliable data like Lagos.</a:t>
            </a:r>
          </a:p>
          <a:p>
            <a:pPr marL="285750" indent="-285750" algn="just">
              <a:buFont typeface="Arial" panose="020B0604020202020204" pitchFamily="34" charset="0"/>
              <a:buChar char="•"/>
            </a:pPr>
            <a:endParaRPr lang="en-GB" sz="1400" dirty="0">
              <a:effectLst/>
              <a:latin typeface="Calibri" panose="020F0502020204030204" pitchFamily="34" charset="0"/>
              <a:ea typeface="Times New Roman" panose="02020603050405020304" pitchFamily="18" charset="0"/>
              <a:cs typeface="Calibri" panose="020F0502020204030204" pitchFamily="34" charset="0"/>
            </a:endParaRPr>
          </a:p>
          <a:p>
            <a:pPr marL="285750" indent="-285750" algn="just">
              <a:buFont typeface="Arial" panose="020B0604020202020204" pitchFamily="34" charset="0"/>
              <a:buChar char="•"/>
            </a:pPr>
            <a:r>
              <a:rPr lang="en-GB" sz="1400" dirty="0">
                <a:latin typeface="Calibri" panose="020F0502020204030204" pitchFamily="34" charset="0"/>
                <a:ea typeface="Times New Roman" panose="02020603050405020304" pitchFamily="18" charset="0"/>
                <a:cs typeface="Calibri" panose="020F0502020204030204" pitchFamily="34" charset="0"/>
              </a:rPr>
              <a:t>C</a:t>
            </a:r>
            <a:r>
              <a:rPr lang="en-GB" sz="1400" dirty="0">
                <a:effectLst/>
                <a:latin typeface="Calibri" panose="020F0502020204030204" pitchFamily="34" charset="0"/>
                <a:ea typeface="Times New Roman" panose="02020603050405020304" pitchFamily="18" charset="0"/>
                <a:cs typeface="Calibri" panose="020F0502020204030204" pitchFamily="34" charset="0"/>
              </a:rPr>
              <a:t>onsider using more attributes or parameters (like such as numbers of recycling facilities, supermarkets, packaging factories and lifestyle) to develop models with perhaps better R2 values and smaller errors.</a:t>
            </a:r>
          </a:p>
          <a:p>
            <a:pPr marL="285750" indent="-285750" algn="just">
              <a:buFont typeface="Arial" panose="020B0604020202020204" pitchFamily="34" charset="0"/>
              <a:buChar char="•"/>
            </a:pPr>
            <a:endParaRPr lang="en-GB" sz="1400" dirty="0">
              <a:effectLst/>
              <a:latin typeface="Calibri" panose="020F0502020204030204" pitchFamily="34" charset="0"/>
              <a:ea typeface="Times New Roman" panose="02020603050405020304" pitchFamily="18" charset="0"/>
              <a:cs typeface="Calibri" panose="020F0502020204030204" pitchFamily="34" charset="0"/>
            </a:endParaRPr>
          </a:p>
          <a:p>
            <a:pPr marL="285750" indent="-285750" algn="just">
              <a:buFont typeface="Arial" panose="020B0604020202020204" pitchFamily="34" charset="0"/>
              <a:buChar char="•"/>
            </a:pPr>
            <a:r>
              <a:rPr lang="en-GB" sz="1400" dirty="0">
                <a:effectLst/>
                <a:latin typeface="Calibri" panose="020F0502020204030204" pitchFamily="34" charset="0"/>
                <a:ea typeface="Times New Roman" panose="02020603050405020304" pitchFamily="18" charset="0"/>
                <a:cs typeface="Calibri" panose="020F0502020204030204" pitchFamily="34" charset="0"/>
              </a:rPr>
              <a:t>Use </a:t>
            </a:r>
            <a:r>
              <a:rPr lang="en-GB" sz="1400" dirty="0" err="1">
                <a:effectLst/>
                <a:latin typeface="Calibri" panose="020F0502020204030204" pitchFamily="34" charset="0"/>
                <a:ea typeface="Times New Roman" panose="02020603050405020304" pitchFamily="18" charset="0"/>
                <a:cs typeface="Calibri" panose="020F0502020204030204" pitchFamily="34" charset="0"/>
              </a:rPr>
              <a:t>Chloropleth</a:t>
            </a:r>
            <a:r>
              <a:rPr lang="en-GB" sz="1400" dirty="0">
                <a:effectLst/>
                <a:latin typeface="Calibri" panose="020F0502020204030204" pitchFamily="34" charset="0"/>
                <a:ea typeface="Times New Roman" panose="02020603050405020304" pitchFamily="18" charset="0"/>
                <a:cs typeface="Calibri" panose="020F0502020204030204" pitchFamily="34" charset="0"/>
              </a:rPr>
              <a:t> to visualize population vs. waste on LAs heat map.</a:t>
            </a:r>
          </a:p>
        </p:txBody>
      </p:sp>
    </p:spTree>
    <p:extLst>
      <p:ext uri="{BB962C8B-B14F-4D97-AF65-F5344CB8AC3E}">
        <p14:creationId xmlns:p14="http://schemas.microsoft.com/office/powerpoint/2010/main" val="17129971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F6844-4D8E-4E95-9499-AC6A4D5B408C}"/>
              </a:ext>
            </a:extLst>
          </p:cNvPr>
          <p:cNvSpPr>
            <a:spLocks noGrp="1"/>
          </p:cNvSpPr>
          <p:nvPr>
            <p:ph type="ctrTitle"/>
          </p:nvPr>
        </p:nvSpPr>
        <p:spPr>
          <a:xfrm>
            <a:off x="576649" y="2852783"/>
            <a:ext cx="11038702" cy="796738"/>
          </a:xfrm>
        </p:spPr>
        <p:txBody>
          <a:bodyPr>
            <a:noAutofit/>
          </a:bodyPr>
          <a:lstStyle/>
          <a:p>
            <a:pPr algn="ctr"/>
            <a:r>
              <a:rPr lang="en-GB" sz="2800" b="1" dirty="0"/>
              <a:t>Thank You!</a:t>
            </a:r>
          </a:p>
        </p:txBody>
      </p:sp>
    </p:spTree>
    <p:extLst>
      <p:ext uri="{BB962C8B-B14F-4D97-AF65-F5344CB8AC3E}">
        <p14:creationId xmlns:p14="http://schemas.microsoft.com/office/powerpoint/2010/main" val="18775550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F6844-4D8E-4E95-9499-AC6A4D5B408C}"/>
              </a:ext>
            </a:extLst>
          </p:cNvPr>
          <p:cNvSpPr>
            <a:spLocks noGrp="1"/>
          </p:cNvSpPr>
          <p:nvPr>
            <p:ph type="ctrTitle"/>
          </p:nvPr>
        </p:nvSpPr>
        <p:spPr>
          <a:xfrm>
            <a:off x="371980" y="203974"/>
            <a:ext cx="11038702" cy="796738"/>
          </a:xfrm>
        </p:spPr>
        <p:txBody>
          <a:bodyPr>
            <a:noAutofit/>
          </a:bodyPr>
          <a:lstStyle/>
          <a:p>
            <a:pPr algn="ctr"/>
            <a:r>
              <a:rPr lang="en-GB" sz="2800" b="1" dirty="0">
                <a:latin typeface="Calibri" panose="020F0502020204030204" pitchFamily="34" charset="0"/>
                <a:cs typeface="Calibri" panose="020F0502020204030204" pitchFamily="34" charset="0"/>
              </a:rPr>
              <a:t>Introduction</a:t>
            </a:r>
          </a:p>
        </p:txBody>
      </p:sp>
      <p:sp>
        <p:nvSpPr>
          <p:cNvPr id="10" name="Title 1">
            <a:extLst>
              <a:ext uri="{FF2B5EF4-FFF2-40B4-BE49-F238E27FC236}">
                <a16:creationId xmlns:a16="http://schemas.microsoft.com/office/drawing/2014/main" id="{14173459-6F06-4950-ABF9-3430C5108FC7}"/>
              </a:ext>
            </a:extLst>
          </p:cNvPr>
          <p:cNvSpPr txBox="1">
            <a:spLocks/>
          </p:cNvSpPr>
          <p:nvPr/>
        </p:nvSpPr>
        <p:spPr>
          <a:xfrm>
            <a:off x="0" y="921006"/>
            <a:ext cx="9934698" cy="2137077"/>
          </a:xfrm>
          <a:prstGeom prst="rect">
            <a:avLst/>
          </a:prstGeom>
        </p:spPr>
        <p:txBody>
          <a:bodyPr vert="horz" lIns="91440" tIns="45720" rIns="91440" bIns="45720" rtlCol="0" anchor="t">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marL="342900" indent="-342900" algn="l">
              <a:lnSpc>
                <a:spcPct val="150000"/>
              </a:lnSpc>
              <a:buFont typeface="Arial" panose="020B0604020202020204" pitchFamily="34" charset="0"/>
              <a:buChar char="•"/>
            </a:pPr>
            <a:r>
              <a:rPr lang="en-GB" sz="2000" dirty="0">
                <a:latin typeface="Calibri" panose="020F0502020204030204" pitchFamily="34" charset="0"/>
                <a:cs typeface="Calibri" panose="020F0502020204030204" pitchFamily="34" charset="0"/>
              </a:rPr>
              <a:t>The world is now better informed of the challenges of waste</a:t>
            </a:r>
          </a:p>
          <a:p>
            <a:pPr lvl="1">
              <a:lnSpc>
                <a:spcPct val="150000"/>
              </a:lnSpc>
            </a:pPr>
            <a:r>
              <a:rPr lang="en-GB" sz="100" dirty="0">
                <a:latin typeface="Calibri" panose="020F0502020204030204" pitchFamily="34" charset="0"/>
                <a:cs typeface="Calibri" panose="020F0502020204030204" pitchFamily="34" charset="0"/>
              </a:rPr>
              <a:t> </a:t>
            </a:r>
          </a:p>
          <a:p>
            <a:pPr marL="342900" indent="-342900" algn="l">
              <a:lnSpc>
                <a:spcPct val="150000"/>
              </a:lnSpc>
              <a:buFont typeface="Arial" panose="020B0604020202020204" pitchFamily="34" charset="0"/>
              <a:buChar char="•"/>
            </a:pPr>
            <a:r>
              <a:rPr lang="en-GB" sz="2000" dirty="0">
                <a:latin typeface="Calibri" panose="020F0502020204030204" pitchFamily="34" charset="0"/>
                <a:cs typeface="Calibri" panose="020F0502020204030204" pitchFamily="34" charset="0"/>
              </a:rPr>
              <a:t>This is an even bigger problem for major cities like Lagos and London</a:t>
            </a:r>
          </a:p>
          <a:p>
            <a:pPr marL="342900" indent="-342900" algn="l">
              <a:lnSpc>
                <a:spcPct val="150000"/>
              </a:lnSpc>
              <a:buFont typeface="Arial" panose="020B0604020202020204" pitchFamily="34" charset="0"/>
              <a:buChar char="•"/>
            </a:pPr>
            <a:r>
              <a:rPr lang="en-GB" sz="2000" dirty="0">
                <a:latin typeface="Calibri" panose="020F0502020204030204" pitchFamily="34" charset="0"/>
                <a:cs typeface="Calibri" panose="020F0502020204030204" pitchFamily="34" charset="0"/>
              </a:rPr>
              <a:t>Can data from both cities highlight insights that can be shared across cities that can be helpful to address the issue?</a:t>
            </a:r>
          </a:p>
        </p:txBody>
      </p:sp>
      <p:pic>
        <p:nvPicPr>
          <p:cNvPr id="3" name="Picture 2">
            <a:extLst>
              <a:ext uri="{FF2B5EF4-FFF2-40B4-BE49-F238E27FC236}">
                <a16:creationId xmlns:a16="http://schemas.microsoft.com/office/drawing/2014/main" id="{21BC9C82-A8C8-4057-BF9C-C3BEDB954544}"/>
              </a:ext>
            </a:extLst>
          </p:cNvPr>
          <p:cNvPicPr>
            <a:picLocks noChangeAspect="1"/>
          </p:cNvPicPr>
          <p:nvPr/>
        </p:nvPicPr>
        <p:blipFill>
          <a:blip r:embed="rId2"/>
          <a:stretch>
            <a:fillRect/>
          </a:stretch>
        </p:blipFill>
        <p:spPr>
          <a:xfrm>
            <a:off x="98852" y="3753488"/>
            <a:ext cx="5165125" cy="3104511"/>
          </a:xfrm>
          <a:prstGeom prst="rect">
            <a:avLst/>
          </a:prstGeom>
        </p:spPr>
      </p:pic>
      <p:pic>
        <p:nvPicPr>
          <p:cNvPr id="6" name="Picture 5">
            <a:extLst>
              <a:ext uri="{FF2B5EF4-FFF2-40B4-BE49-F238E27FC236}">
                <a16:creationId xmlns:a16="http://schemas.microsoft.com/office/drawing/2014/main" id="{B6B404B6-E4DA-4C96-B555-345EBE4E1E47}"/>
              </a:ext>
            </a:extLst>
          </p:cNvPr>
          <p:cNvPicPr>
            <a:picLocks noChangeAspect="1"/>
          </p:cNvPicPr>
          <p:nvPr/>
        </p:nvPicPr>
        <p:blipFill>
          <a:blip r:embed="rId3"/>
          <a:stretch>
            <a:fillRect/>
          </a:stretch>
        </p:blipFill>
        <p:spPr>
          <a:xfrm>
            <a:off x="6862438" y="2430466"/>
            <a:ext cx="5329561" cy="4427533"/>
          </a:xfrm>
          <a:prstGeom prst="rect">
            <a:avLst/>
          </a:prstGeom>
        </p:spPr>
      </p:pic>
    </p:spTree>
    <p:extLst>
      <p:ext uri="{BB962C8B-B14F-4D97-AF65-F5344CB8AC3E}">
        <p14:creationId xmlns:p14="http://schemas.microsoft.com/office/powerpoint/2010/main" val="37510410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F6844-4D8E-4E95-9499-AC6A4D5B408C}"/>
              </a:ext>
            </a:extLst>
          </p:cNvPr>
          <p:cNvSpPr>
            <a:spLocks noGrp="1"/>
          </p:cNvSpPr>
          <p:nvPr>
            <p:ph type="ctrTitle"/>
          </p:nvPr>
        </p:nvSpPr>
        <p:spPr>
          <a:xfrm>
            <a:off x="371980" y="203974"/>
            <a:ext cx="11038702" cy="796738"/>
          </a:xfrm>
        </p:spPr>
        <p:txBody>
          <a:bodyPr>
            <a:noAutofit/>
          </a:bodyPr>
          <a:lstStyle/>
          <a:p>
            <a:pPr algn="ctr"/>
            <a:r>
              <a:rPr lang="en-GB" sz="2800" b="1" dirty="0"/>
              <a:t>Data – Restrictions and Limitations</a:t>
            </a:r>
          </a:p>
        </p:txBody>
      </p:sp>
      <p:sp>
        <p:nvSpPr>
          <p:cNvPr id="135" name="TextBox 134">
            <a:extLst>
              <a:ext uri="{FF2B5EF4-FFF2-40B4-BE49-F238E27FC236}">
                <a16:creationId xmlns:a16="http://schemas.microsoft.com/office/drawing/2014/main" id="{40A3C61F-F7C4-4A25-9347-D80AC15193AB}"/>
              </a:ext>
            </a:extLst>
          </p:cNvPr>
          <p:cNvSpPr txBox="1"/>
          <p:nvPr/>
        </p:nvSpPr>
        <p:spPr>
          <a:xfrm>
            <a:off x="734096" y="1224058"/>
            <a:ext cx="11457904" cy="2805833"/>
          </a:xfrm>
          <a:prstGeom prst="rect">
            <a:avLst/>
          </a:prstGeom>
          <a:noFill/>
        </p:spPr>
        <p:txBody>
          <a:bodyPr wrap="square">
            <a:spAutoFit/>
          </a:bodyPr>
          <a:lstStyle/>
          <a:p>
            <a:pPr marL="342900" indent="-342900">
              <a:lnSpc>
                <a:spcPct val="150000"/>
              </a:lnSpc>
              <a:buFont typeface="Arial" panose="020B0604020202020204" pitchFamily="34" charset="0"/>
              <a:buChar char="•"/>
            </a:pPr>
            <a:r>
              <a:rPr lang="en-GB" sz="2000" dirty="0"/>
              <a:t>There was an initial grand intention to use data of recycling facilities, supermarkets, factories and population to model waste within cities</a:t>
            </a:r>
          </a:p>
          <a:p>
            <a:pPr marL="342900" indent="-342900">
              <a:lnSpc>
                <a:spcPct val="150000"/>
              </a:lnSpc>
              <a:buFont typeface="Arial" panose="020B0604020202020204" pitchFamily="34" charset="0"/>
              <a:buChar char="•"/>
            </a:pPr>
            <a:endParaRPr lang="en-GB" sz="2000" dirty="0"/>
          </a:p>
          <a:p>
            <a:pPr marL="342900" indent="-342900">
              <a:lnSpc>
                <a:spcPct val="150000"/>
              </a:lnSpc>
              <a:buFont typeface="Arial" panose="020B0604020202020204" pitchFamily="34" charset="0"/>
              <a:buChar char="•"/>
            </a:pPr>
            <a:r>
              <a:rPr lang="en-GB" sz="2000" dirty="0"/>
              <a:t>In real terms, quality data for Lagos by Local Authorities(LAs)/Boroughs was limited and some API limitations on extractable data volume led to settling to focus on population and waste data for London and England and see if it can be reliable to model waste for Lagos</a:t>
            </a:r>
          </a:p>
        </p:txBody>
      </p:sp>
    </p:spTree>
    <p:extLst>
      <p:ext uri="{BB962C8B-B14F-4D97-AF65-F5344CB8AC3E}">
        <p14:creationId xmlns:p14="http://schemas.microsoft.com/office/powerpoint/2010/main" val="8869741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F6844-4D8E-4E95-9499-AC6A4D5B408C}"/>
              </a:ext>
            </a:extLst>
          </p:cNvPr>
          <p:cNvSpPr>
            <a:spLocks noGrp="1"/>
          </p:cNvSpPr>
          <p:nvPr>
            <p:ph type="ctrTitle"/>
          </p:nvPr>
        </p:nvSpPr>
        <p:spPr>
          <a:xfrm>
            <a:off x="345347" y="207237"/>
            <a:ext cx="11038702" cy="796738"/>
          </a:xfrm>
        </p:spPr>
        <p:txBody>
          <a:bodyPr>
            <a:noAutofit/>
          </a:bodyPr>
          <a:lstStyle/>
          <a:p>
            <a:pPr algn="ctr"/>
            <a:r>
              <a:rPr lang="en-GB" sz="2800" b="1" dirty="0"/>
              <a:t>Methodology</a:t>
            </a:r>
          </a:p>
        </p:txBody>
      </p:sp>
      <p:sp>
        <p:nvSpPr>
          <p:cNvPr id="135" name="TextBox 134">
            <a:extLst>
              <a:ext uri="{FF2B5EF4-FFF2-40B4-BE49-F238E27FC236}">
                <a16:creationId xmlns:a16="http://schemas.microsoft.com/office/drawing/2014/main" id="{40A3C61F-F7C4-4A25-9347-D80AC15193AB}"/>
              </a:ext>
            </a:extLst>
          </p:cNvPr>
          <p:cNvSpPr txBox="1"/>
          <p:nvPr/>
        </p:nvSpPr>
        <p:spPr>
          <a:xfrm>
            <a:off x="79898" y="1134090"/>
            <a:ext cx="7625917" cy="5201424"/>
          </a:xfrm>
          <a:prstGeom prst="rect">
            <a:avLst/>
          </a:prstGeom>
          <a:noFill/>
        </p:spPr>
        <p:txBody>
          <a:bodyPr wrap="square">
            <a:spAutoFit/>
          </a:bodyPr>
          <a:lstStyle/>
          <a:p>
            <a:pPr algn="just"/>
            <a:r>
              <a:rPr lang="en-GB" sz="1400" dirty="0">
                <a:latin typeface="Calibri" panose="020F0502020204030204" pitchFamily="34" charset="0"/>
                <a:cs typeface="Calibri" panose="020F0502020204030204" pitchFamily="34" charset="0"/>
              </a:rPr>
              <a:t>Below are some tools employed within the project:</a:t>
            </a:r>
          </a:p>
          <a:p>
            <a:pPr marL="342900" indent="-342900" algn="just">
              <a:buFont typeface="Arial" panose="020B0604020202020204" pitchFamily="34" charset="0"/>
              <a:buChar char="•"/>
            </a:pPr>
            <a:r>
              <a:rPr lang="en-GB" sz="1600" b="1" dirty="0">
                <a:latin typeface="Calibri" panose="020F0502020204030204" pitchFamily="34" charset="0"/>
                <a:cs typeface="Calibri" panose="020F0502020204030204" pitchFamily="34" charset="0"/>
              </a:rPr>
              <a:t>Data Acquisition</a:t>
            </a:r>
            <a:r>
              <a:rPr lang="en-GB" sz="1600" dirty="0">
                <a:latin typeface="Calibri" panose="020F0502020204030204" pitchFamily="34" charset="0"/>
                <a:cs typeface="Calibri" panose="020F0502020204030204" pitchFamily="34" charset="0"/>
              </a:rPr>
              <a:t>: </a:t>
            </a:r>
            <a:r>
              <a:rPr lang="en-GB" sz="1400" dirty="0">
                <a:solidFill>
                  <a:srgbClr val="FF0000"/>
                </a:solidFill>
                <a:latin typeface="Calibri" panose="020F0502020204030204" pitchFamily="34" charset="0"/>
                <a:cs typeface="Calibri" panose="020F0502020204030204" pitchFamily="34" charset="0"/>
              </a:rPr>
              <a:t>API calls</a:t>
            </a:r>
            <a:r>
              <a:rPr lang="en-GB" sz="1400" dirty="0">
                <a:latin typeface="Calibri" panose="020F0502020204030204" pitchFamily="34" charset="0"/>
                <a:cs typeface="Calibri" panose="020F0502020204030204" pitchFamily="34" charset="0"/>
              </a:rPr>
              <a:t> were made to extract venue types and coordinates for recycling, supermarkets and factory venues in Lagos and London. </a:t>
            </a:r>
            <a:r>
              <a:rPr lang="en-GB" sz="1400" dirty="0">
                <a:solidFill>
                  <a:srgbClr val="FF0000"/>
                </a:solidFill>
                <a:latin typeface="Calibri" panose="020F0502020204030204" pitchFamily="34" charset="0"/>
                <a:cs typeface="Calibri" panose="020F0502020204030204" pitchFamily="34" charset="0"/>
              </a:rPr>
              <a:t>Beautiful Soup </a:t>
            </a:r>
            <a:r>
              <a:rPr lang="en-GB" sz="1400" dirty="0">
                <a:latin typeface="Calibri" panose="020F0502020204030204" pitchFamily="34" charset="0"/>
                <a:cs typeface="Calibri" panose="020F0502020204030204" pitchFamily="34" charset="0"/>
              </a:rPr>
              <a:t>package was used to create </a:t>
            </a:r>
            <a:r>
              <a:rPr lang="en-GB" sz="1400" dirty="0" err="1">
                <a:latin typeface="Calibri" panose="020F0502020204030204" pitchFamily="34" charset="0"/>
                <a:cs typeface="Calibri" panose="020F0502020204030204" pitchFamily="34" charset="0"/>
              </a:rPr>
              <a:t>dataframe</a:t>
            </a:r>
            <a:r>
              <a:rPr lang="en-GB" sz="1400" dirty="0">
                <a:latin typeface="Calibri" panose="020F0502020204030204" pitchFamily="34" charset="0"/>
                <a:cs typeface="Calibri" panose="020F0502020204030204" pitchFamily="34" charset="0"/>
              </a:rPr>
              <a:t> from Wikipedia page for Lagos population by LA. Files were read directly from ONS websites for England population and waste by LA.</a:t>
            </a:r>
          </a:p>
          <a:p>
            <a:pPr marL="342900" indent="-342900" algn="just">
              <a:buFont typeface="Arial" panose="020B0604020202020204" pitchFamily="34" charset="0"/>
              <a:buChar char="•"/>
            </a:pPr>
            <a:endParaRPr lang="en-GB" sz="1400" dirty="0">
              <a:latin typeface="Calibri" panose="020F0502020204030204" pitchFamily="34" charset="0"/>
              <a:cs typeface="Calibri" panose="020F0502020204030204" pitchFamily="34" charset="0"/>
            </a:endParaRPr>
          </a:p>
          <a:p>
            <a:pPr marL="342900" indent="-342900" algn="just">
              <a:buFont typeface="Arial" panose="020B0604020202020204" pitchFamily="34" charset="0"/>
              <a:buChar char="•"/>
            </a:pPr>
            <a:endParaRPr lang="en-GB" sz="1400" dirty="0">
              <a:latin typeface="Calibri" panose="020F0502020204030204" pitchFamily="34" charset="0"/>
              <a:cs typeface="Calibri" panose="020F0502020204030204" pitchFamily="34" charset="0"/>
            </a:endParaRPr>
          </a:p>
          <a:p>
            <a:pPr marL="342900" indent="-342900" algn="just">
              <a:buFont typeface="Arial" panose="020B0604020202020204" pitchFamily="34" charset="0"/>
              <a:buChar char="•"/>
            </a:pPr>
            <a:r>
              <a:rPr lang="en-GB" sz="1600" b="1" dirty="0">
                <a:latin typeface="Calibri" panose="020F0502020204030204" pitchFamily="34" charset="0"/>
                <a:cs typeface="Calibri" panose="020F0502020204030204" pitchFamily="34" charset="0"/>
              </a:rPr>
              <a:t>Data Wrangling: </a:t>
            </a:r>
            <a:r>
              <a:rPr lang="en-GB" sz="1400" dirty="0">
                <a:latin typeface="Calibri" panose="020F0502020204030204" pitchFamily="34" charset="0"/>
                <a:cs typeface="Calibri" panose="020F0502020204030204" pitchFamily="34" charset="0"/>
              </a:rPr>
              <a:t>Multiple codes were written to clean acquired data including changing headers, dropping columns and Na rows, reset indexes, and merging tables with </a:t>
            </a:r>
            <a:r>
              <a:rPr lang="en-GB" sz="1400" dirty="0">
                <a:solidFill>
                  <a:srgbClr val="FF0000"/>
                </a:solidFill>
                <a:latin typeface="Calibri" panose="020F0502020204030204" pitchFamily="34" charset="0"/>
                <a:cs typeface="Calibri" panose="020F0502020204030204" pitchFamily="34" charset="0"/>
              </a:rPr>
              <a:t>Fuzzy-Merge</a:t>
            </a:r>
            <a:r>
              <a:rPr lang="en-GB" sz="1400" dirty="0">
                <a:latin typeface="Calibri" panose="020F0502020204030204" pitchFamily="34" charset="0"/>
                <a:cs typeface="Calibri" panose="020F0502020204030204" pitchFamily="34" charset="0"/>
              </a:rPr>
              <a:t> package.</a:t>
            </a:r>
          </a:p>
          <a:p>
            <a:pPr marL="342900" indent="-342900" algn="just">
              <a:buFont typeface="Arial" panose="020B0604020202020204" pitchFamily="34" charset="0"/>
              <a:buChar char="•"/>
            </a:pPr>
            <a:endParaRPr lang="en-GB" sz="1400" dirty="0">
              <a:latin typeface="Calibri" panose="020F0502020204030204" pitchFamily="34" charset="0"/>
              <a:cs typeface="Calibri" panose="020F0502020204030204" pitchFamily="34" charset="0"/>
            </a:endParaRPr>
          </a:p>
          <a:p>
            <a:pPr marL="342900" indent="-342900" algn="just">
              <a:buFont typeface="Arial" panose="020B0604020202020204" pitchFamily="34" charset="0"/>
              <a:buChar char="•"/>
            </a:pPr>
            <a:endParaRPr lang="en-GB" sz="1400" dirty="0">
              <a:latin typeface="Calibri" panose="020F0502020204030204" pitchFamily="34" charset="0"/>
              <a:cs typeface="Calibri" panose="020F0502020204030204" pitchFamily="34" charset="0"/>
            </a:endParaRPr>
          </a:p>
          <a:p>
            <a:pPr marL="342900" indent="-342900" algn="just">
              <a:buFont typeface="Arial" panose="020B0604020202020204" pitchFamily="34" charset="0"/>
              <a:buChar char="•"/>
            </a:pPr>
            <a:r>
              <a:rPr lang="en-GB" sz="1600" b="1" dirty="0">
                <a:latin typeface="Calibri" panose="020F0502020204030204" pitchFamily="34" charset="0"/>
                <a:cs typeface="Calibri" panose="020F0502020204030204" pitchFamily="34" charset="0"/>
              </a:rPr>
              <a:t>Exploratory Analysis: </a:t>
            </a:r>
            <a:r>
              <a:rPr lang="en-GB" sz="1400" dirty="0">
                <a:solidFill>
                  <a:srgbClr val="FF0000"/>
                </a:solidFill>
                <a:latin typeface="Calibri" panose="020F0502020204030204" pitchFamily="34" charset="0"/>
                <a:cs typeface="Calibri" panose="020F0502020204030204" pitchFamily="34" charset="0"/>
              </a:rPr>
              <a:t>Descriptive statistics </a:t>
            </a:r>
            <a:r>
              <a:rPr lang="en-GB" sz="1400" dirty="0">
                <a:latin typeface="Calibri" panose="020F0502020204030204" pitchFamily="34" charset="0"/>
                <a:cs typeface="Calibri" panose="020F0502020204030204" pitchFamily="34" charset="0"/>
              </a:rPr>
              <a:t>were obtained for Lagos, London and England data on population and household waste. </a:t>
            </a:r>
            <a:r>
              <a:rPr lang="en-GB" sz="1400" dirty="0">
                <a:solidFill>
                  <a:srgbClr val="FF0000"/>
                </a:solidFill>
                <a:latin typeface="Calibri" panose="020F0502020204030204" pitchFamily="34" charset="0"/>
                <a:cs typeface="Calibri" panose="020F0502020204030204" pitchFamily="34" charset="0"/>
              </a:rPr>
              <a:t>Scatter plots, </a:t>
            </a:r>
            <a:r>
              <a:rPr lang="en-GB" sz="1400" dirty="0" err="1">
                <a:solidFill>
                  <a:srgbClr val="FF0000"/>
                </a:solidFill>
                <a:latin typeface="Calibri" panose="020F0502020204030204" pitchFamily="34" charset="0"/>
                <a:cs typeface="Calibri" panose="020F0502020204030204" pitchFamily="34" charset="0"/>
              </a:rPr>
              <a:t>hbar</a:t>
            </a:r>
            <a:r>
              <a:rPr lang="en-GB" sz="1400" dirty="0">
                <a:solidFill>
                  <a:srgbClr val="FF0000"/>
                </a:solidFill>
                <a:latin typeface="Calibri" panose="020F0502020204030204" pitchFamily="34" charset="0"/>
                <a:cs typeface="Calibri" panose="020F0502020204030204" pitchFamily="34" charset="0"/>
              </a:rPr>
              <a:t> charts and folium maps </a:t>
            </a:r>
            <a:r>
              <a:rPr lang="en-GB" sz="1400" dirty="0">
                <a:latin typeface="Calibri" panose="020F0502020204030204" pitchFamily="34" charset="0"/>
                <a:cs typeface="Calibri" panose="020F0502020204030204" pitchFamily="34" charset="0"/>
              </a:rPr>
              <a:t>were employed to summarize acquired data in a audience friendly way.</a:t>
            </a:r>
          </a:p>
          <a:p>
            <a:pPr marL="342900" indent="-342900" algn="just">
              <a:buFont typeface="Arial" panose="020B0604020202020204" pitchFamily="34" charset="0"/>
              <a:buChar char="•"/>
            </a:pPr>
            <a:endParaRPr lang="en-GB" sz="1400" dirty="0">
              <a:latin typeface="Calibri" panose="020F0502020204030204" pitchFamily="34" charset="0"/>
              <a:cs typeface="Calibri" panose="020F0502020204030204" pitchFamily="34" charset="0"/>
            </a:endParaRPr>
          </a:p>
          <a:p>
            <a:pPr marL="342900" indent="-342900" algn="just">
              <a:buFont typeface="Arial" panose="020B0604020202020204" pitchFamily="34" charset="0"/>
              <a:buChar char="•"/>
            </a:pPr>
            <a:endParaRPr lang="en-GB" sz="1400" dirty="0">
              <a:latin typeface="Calibri" panose="020F0502020204030204" pitchFamily="34" charset="0"/>
              <a:cs typeface="Calibri" panose="020F0502020204030204" pitchFamily="34" charset="0"/>
            </a:endParaRPr>
          </a:p>
          <a:p>
            <a:pPr marL="342900" indent="-342900" algn="just">
              <a:buFont typeface="Arial" panose="020B0604020202020204" pitchFamily="34" charset="0"/>
              <a:buChar char="•"/>
            </a:pPr>
            <a:r>
              <a:rPr lang="en-GB" sz="1600" b="1" dirty="0">
                <a:latin typeface="Calibri" panose="020F0502020204030204" pitchFamily="34" charset="0"/>
                <a:cs typeface="Calibri" panose="020F0502020204030204" pitchFamily="34" charset="0"/>
              </a:rPr>
              <a:t>Model Development: </a:t>
            </a:r>
            <a:r>
              <a:rPr lang="en-GB" sz="1400" dirty="0">
                <a:solidFill>
                  <a:srgbClr val="FF0000"/>
                </a:solidFill>
                <a:latin typeface="Calibri" panose="020F0502020204030204" pitchFamily="34" charset="0"/>
                <a:cs typeface="Calibri" panose="020F0502020204030204" pitchFamily="34" charset="0"/>
              </a:rPr>
              <a:t>Linear, Polynomial and Exponential models </a:t>
            </a:r>
            <a:r>
              <a:rPr lang="en-GB" sz="1400" dirty="0">
                <a:latin typeface="Calibri" panose="020F0502020204030204" pitchFamily="34" charset="0"/>
                <a:cs typeface="Calibri" panose="020F0502020204030204" pitchFamily="34" charset="0"/>
              </a:rPr>
              <a:t>were tried. Data were sometimes normalised before </a:t>
            </a:r>
            <a:r>
              <a:rPr lang="en-GB" sz="1400" dirty="0">
                <a:solidFill>
                  <a:srgbClr val="FF0000"/>
                </a:solidFill>
                <a:latin typeface="Calibri" panose="020F0502020204030204" pitchFamily="34" charset="0"/>
                <a:cs typeface="Calibri" panose="020F0502020204030204" pitchFamily="34" charset="0"/>
              </a:rPr>
              <a:t>splitting to train and test sets </a:t>
            </a:r>
            <a:r>
              <a:rPr lang="en-GB" sz="1400" dirty="0">
                <a:latin typeface="Calibri" panose="020F0502020204030204" pitchFamily="34" charset="0"/>
                <a:cs typeface="Calibri" panose="020F0502020204030204" pitchFamily="34" charset="0"/>
              </a:rPr>
              <a:t>before modelling.</a:t>
            </a:r>
          </a:p>
          <a:p>
            <a:pPr marL="342900" indent="-342900" algn="just">
              <a:buFont typeface="Arial" panose="020B0604020202020204" pitchFamily="34" charset="0"/>
              <a:buChar char="•"/>
            </a:pPr>
            <a:endParaRPr lang="en-GB" sz="1400" dirty="0">
              <a:latin typeface="Calibri" panose="020F0502020204030204" pitchFamily="34" charset="0"/>
              <a:cs typeface="Calibri" panose="020F0502020204030204" pitchFamily="34" charset="0"/>
            </a:endParaRPr>
          </a:p>
          <a:p>
            <a:pPr marL="342900" indent="-342900" algn="just">
              <a:buFont typeface="Arial" panose="020B0604020202020204" pitchFamily="34" charset="0"/>
              <a:buChar char="•"/>
            </a:pPr>
            <a:endParaRPr lang="en-GB" sz="1400" dirty="0">
              <a:latin typeface="Calibri" panose="020F0502020204030204" pitchFamily="34" charset="0"/>
              <a:cs typeface="Calibri" panose="020F0502020204030204" pitchFamily="34" charset="0"/>
            </a:endParaRPr>
          </a:p>
          <a:p>
            <a:pPr marL="342900" indent="-342900" algn="just">
              <a:buFont typeface="Arial" panose="020B0604020202020204" pitchFamily="34" charset="0"/>
              <a:buChar char="•"/>
            </a:pPr>
            <a:r>
              <a:rPr lang="en-GB" sz="1600" b="1" dirty="0">
                <a:latin typeface="Calibri" panose="020F0502020204030204" pitchFamily="34" charset="0"/>
                <a:cs typeface="Calibri" panose="020F0502020204030204" pitchFamily="34" charset="0"/>
              </a:rPr>
              <a:t>Machine Learning: </a:t>
            </a:r>
            <a:r>
              <a:rPr lang="en-GB" sz="1400" dirty="0">
                <a:solidFill>
                  <a:srgbClr val="FF0000"/>
                </a:solidFill>
                <a:latin typeface="Calibri" panose="020F0502020204030204" pitchFamily="34" charset="0"/>
                <a:cs typeface="Calibri" panose="020F0502020204030204" pitchFamily="34" charset="0"/>
              </a:rPr>
              <a:t>K-means </a:t>
            </a:r>
            <a:r>
              <a:rPr lang="en-GB" sz="1400" dirty="0">
                <a:latin typeface="Calibri" panose="020F0502020204030204" pitchFamily="34" charset="0"/>
                <a:cs typeface="Calibri" panose="020F0502020204030204" pitchFamily="34" charset="0"/>
              </a:rPr>
              <a:t>method was used to cluster London and England LAs based on their population and waste generated.</a:t>
            </a:r>
          </a:p>
        </p:txBody>
      </p:sp>
      <p:graphicFrame>
        <p:nvGraphicFramePr>
          <p:cNvPr id="3" name="Diagram 2">
            <a:extLst>
              <a:ext uri="{FF2B5EF4-FFF2-40B4-BE49-F238E27FC236}">
                <a16:creationId xmlns:a16="http://schemas.microsoft.com/office/drawing/2014/main" id="{F3F16810-A502-4CEE-8F09-DEF48EFDE8EE}"/>
              </a:ext>
            </a:extLst>
          </p:cNvPr>
          <p:cNvGraphicFramePr/>
          <p:nvPr>
            <p:extLst>
              <p:ext uri="{D42A27DB-BD31-4B8C-83A1-F6EECF244321}">
                <p14:modId xmlns:p14="http://schemas.microsoft.com/office/powerpoint/2010/main" val="2649088392"/>
              </p:ext>
            </p:extLst>
          </p:nvPr>
        </p:nvGraphicFramePr>
        <p:xfrm>
          <a:off x="7599286" y="2059340"/>
          <a:ext cx="4974454" cy="347363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742508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F6844-4D8E-4E95-9499-AC6A4D5B408C}"/>
              </a:ext>
            </a:extLst>
          </p:cNvPr>
          <p:cNvSpPr>
            <a:spLocks noGrp="1"/>
          </p:cNvSpPr>
          <p:nvPr>
            <p:ph type="ctrTitle"/>
          </p:nvPr>
        </p:nvSpPr>
        <p:spPr>
          <a:xfrm>
            <a:off x="345347" y="207237"/>
            <a:ext cx="11038702" cy="796738"/>
          </a:xfrm>
        </p:spPr>
        <p:txBody>
          <a:bodyPr>
            <a:noAutofit/>
          </a:bodyPr>
          <a:lstStyle/>
          <a:p>
            <a:pPr algn="ctr"/>
            <a:r>
              <a:rPr lang="en-GB" sz="2800" b="1" dirty="0"/>
              <a:t>Results and Discussion – Lagos and London </a:t>
            </a:r>
            <a:br>
              <a:rPr lang="en-GB" sz="2800" b="1" dirty="0"/>
            </a:br>
            <a:r>
              <a:rPr lang="en-GB" sz="2800" b="1" dirty="0"/>
              <a:t>Waste Facilities, Supermarkets and Waste</a:t>
            </a:r>
          </a:p>
        </p:txBody>
      </p:sp>
      <p:sp>
        <p:nvSpPr>
          <p:cNvPr id="135" name="TextBox 134">
            <a:extLst>
              <a:ext uri="{FF2B5EF4-FFF2-40B4-BE49-F238E27FC236}">
                <a16:creationId xmlns:a16="http://schemas.microsoft.com/office/drawing/2014/main" id="{40A3C61F-F7C4-4A25-9347-D80AC15193AB}"/>
              </a:ext>
            </a:extLst>
          </p:cNvPr>
          <p:cNvSpPr txBox="1"/>
          <p:nvPr/>
        </p:nvSpPr>
        <p:spPr>
          <a:xfrm>
            <a:off x="79897" y="1134090"/>
            <a:ext cx="10058401" cy="2308324"/>
          </a:xfrm>
          <a:prstGeom prst="rect">
            <a:avLst/>
          </a:prstGeom>
          <a:noFill/>
        </p:spPr>
        <p:txBody>
          <a:bodyPr wrap="square">
            <a:spAutoFit/>
          </a:bodyPr>
          <a:lstStyle/>
          <a:p>
            <a:pPr marL="342900" indent="-342900" algn="just">
              <a:buFont typeface="Arial" panose="020B0604020202020204" pitchFamily="34" charset="0"/>
              <a:buChar char="•"/>
            </a:pPr>
            <a:r>
              <a:rPr lang="en-GB" sz="1600" dirty="0">
                <a:effectLst/>
                <a:latin typeface="Calibri" panose="020F0502020204030204" pitchFamily="34" charset="0"/>
                <a:ea typeface="Calibri" panose="020F0502020204030204" pitchFamily="34" charset="0"/>
              </a:rPr>
              <a:t>Within 30km radius of Central </a:t>
            </a:r>
            <a:r>
              <a:rPr lang="en-GB" sz="1600" dirty="0" err="1">
                <a:effectLst/>
                <a:latin typeface="Calibri" panose="020F0502020204030204" pitchFamily="34" charset="0"/>
                <a:ea typeface="Calibri" panose="020F0502020204030204" pitchFamily="34" charset="0"/>
              </a:rPr>
              <a:t>Isolo</a:t>
            </a:r>
            <a:r>
              <a:rPr lang="en-GB" sz="1600" dirty="0">
                <a:effectLst/>
                <a:latin typeface="Calibri" panose="020F0502020204030204" pitchFamily="34" charset="0"/>
                <a:ea typeface="Calibri" panose="020F0502020204030204" pitchFamily="34" charset="0"/>
              </a:rPr>
              <a:t> Lagos, there are only </a:t>
            </a:r>
            <a:r>
              <a:rPr lang="en-GB" sz="1600" dirty="0">
                <a:solidFill>
                  <a:schemeClr val="accent1">
                    <a:lumMod val="75000"/>
                  </a:schemeClr>
                </a:solidFill>
                <a:effectLst/>
                <a:latin typeface="Calibri" panose="020F0502020204030204" pitchFamily="34" charset="0"/>
                <a:ea typeface="Calibri" panose="020F0502020204030204" pitchFamily="34" charset="0"/>
              </a:rPr>
              <a:t>2 recycling facilities (green dots) </a:t>
            </a:r>
            <a:r>
              <a:rPr lang="en-GB" sz="1600" dirty="0">
                <a:solidFill>
                  <a:schemeClr val="accent1">
                    <a:lumMod val="75000"/>
                  </a:schemeClr>
                </a:solidFill>
                <a:latin typeface="Calibri" panose="020F0502020204030204" pitchFamily="34" charset="0"/>
                <a:ea typeface="Calibri" panose="020F0502020204030204" pitchFamily="34" charset="0"/>
              </a:rPr>
              <a:t>according to </a:t>
            </a:r>
            <a:r>
              <a:rPr lang="en-GB" sz="1600" dirty="0">
                <a:latin typeface="Calibri" panose="020F0502020204030204" pitchFamily="34" charset="0"/>
                <a:ea typeface="Calibri" panose="020F0502020204030204" pitchFamily="34" charset="0"/>
              </a:rPr>
              <a:t>4SQR API, but 19 according to google. There are </a:t>
            </a:r>
            <a:r>
              <a:rPr lang="en-GB" sz="1600" dirty="0">
                <a:solidFill>
                  <a:srgbClr val="0070C0"/>
                </a:solidFill>
                <a:latin typeface="Calibri" panose="020F0502020204030204" pitchFamily="34" charset="0"/>
                <a:ea typeface="Calibri" panose="020F0502020204030204" pitchFamily="34" charset="0"/>
              </a:rPr>
              <a:t>24 supermarkets (Blue dots)  </a:t>
            </a:r>
            <a:r>
              <a:rPr lang="en-GB" sz="1600" dirty="0">
                <a:latin typeface="Calibri" panose="020F0502020204030204" pitchFamily="34" charset="0"/>
                <a:ea typeface="Calibri" panose="020F0502020204030204" pitchFamily="34" charset="0"/>
              </a:rPr>
              <a:t>and </a:t>
            </a:r>
            <a:r>
              <a:rPr lang="en-GB" sz="1600" dirty="0">
                <a:solidFill>
                  <a:srgbClr val="FF0000"/>
                </a:solidFill>
                <a:latin typeface="Calibri" panose="020F0502020204030204" pitchFamily="34" charset="0"/>
                <a:ea typeface="Calibri" panose="020F0502020204030204" pitchFamily="34" charset="0"/>
              </a:rPr>
              <a:t>47 industrial estates (red dots).</a:t>
            </a:r>
          </a:p>
          <a:p>
            <a:pPr marL="342900" indent="-342900" algn="just">
              <a:buFont typeface="Arial" panose="020B0604020202020204" pitchFamily="34" charset="0"/>
              <a:buChar char="•"/>
            </a:pPr>
            <a:endParaRPr lang="en-GB" sz="1600" dirty="0">
              <a:latin typeface="Calibri" panose="020F0502020204030204" pitchFamily="34" charset="0"/>
              <a:ea typeface="Calibri" panose="020F0502020204030204" pitchFamily="34" charset="0"/>
            </a:endParaRPr>
          </a:p>
          <a:p>
            <a:pPr marL="342900" indent="-342900" algn="just">
              <a:buFont typeface="Arial" panose="020B0604020202020204" pitchFamily="34" charset="0"/>
              <a:buChar char="•"/>
            </a:pPr>
            <a:r>
              <a:rPr lang="en-GB" sz="1600" dirty="0">
                <a:latin typeface="Calibri" panose="020F0502020204030204" pitchFamily="34" charset="0"/>
                <a:ea typeface="Calibri" panose="020F0502020204030204" pitchFamily="34" charset="0"/>
              </a:rPr>
              <a:t>Within 30km radius of Tower of London, there are </a:t>
            </a:r>
            <a:r>
              <a:rPr lang="en-GB" sz="1600" dirty="0">
                <a:solidFill>
                  <a:schemeClr val="accent1">
                    <a:lumMod val="75000"/>
                  </a:schemeClr>
                </a:solidFill>
                <a:latin typeface="Calibri" panose="020F0502020204030204" pitchFamily="34" charset="0"/>
                <a:ea typeface="Calibri" panose="020F0502020204030204" pitchFamily="34" charset="0"/>
              </a:rPr>
              <a:t>35 recycling facilities </a:t>
            </a:r>
            <a:r>
              <a:rPr lang="en-GB" sz="1600" dirty="0">
                <a:latin typeface="Calibri" panose="020F0502020204030204" pitchFamily="34" charset="0"/>
                <a:ea typeface="Calibri" panose="020F0502020204030204" pitchFamily="34" charset="0"/>
              </a:rPr>
              <a:t>and </a:t>
            </a:r>
            <a:r>
              <a:rPr lang="en-GB" sz="1600" dirty="0">
                <a:solidFill>
                  <a:srgbClr val="FF0000"/>
                </a:solidFill>
                <a:latin typeface="Calibri" panose="020F0502020204030204" pitchFamily="34" charset="0"/>
                <a:ea typeface="Calibri" panose="020F0502020204030204" pitchFamily="34" charset="0"/>
              </a:rPr>
              <a:t>40 industrial estates. </a:t>
            </a:r>
            <a:r>
              <a:rPr lang="en-GB" sz="1600" dirty="0">
                <a:latin typeface="Calibri" panose="020F0502020204030204" pitchFamily="34" charset="0"/>
                <a:ea typeface="Calibri" panose="020F0502020204030204" pitchFamily="34" charset="0"/>
              </a:rPr>
              <a:t>Within just 6km radius of Tower of London there are </a:t>
            </a:r>
            <a:r>
              <a:rPr lang="en-GB" sz="1600" dirty="0">
                <a:solidFill>
                  <a:srgbClr val="0070C0"/>
                </a:solidFill>
                <a:latin typeface="Calibri" panose="020F0502020204030204" pitchFamily="34" charset="0"/>
                <a:ea typeface="Calibri" panose="020F0502020204030204" pitchFamily="34" charset="0"/>
              </a:rPr>
              <a:t>170 supermarkets.</a:t>
            </a:r>
            <a:endParaRPr lang="en-GB" sz="1600" dirty="0">
              <a:solidFill>
                <a:srgbClr val="FF0000"/>
              </a:solidFill>
              <a:latin typeface="Calibri" panose="020F0502020204030204" pitchFamily="34" charset="0"/>
              <a:ea typeface="Calibri" panose="020F0502020204030204" pitchFamily="34" charset="0"/>
            </a:endParaRPr>
          </a:p>
          <a:p>
            <a:pPr marL="342900" indent="-342900" algn="just">
              <a:buFont typeface="Arial" panose="020B0604020202020204" pitchFamily="34" charset="0"/>
              <a:buChar char="•"/>
            </a:pPr>
            <a:endParaRPr lang="en-GB" sz="1600" dirty="0">
              <a:latin typeface="Calibri" panose="020F0502020204030204" pitchFamily="34" charset="0"/>
              <a:ea typeface="Calibri" panose="020F0502020204030204" pitchFamily="34" charset="0"/>
            </a:endParaRPr>
          </a:p>
          <a:p>
            <a:pPr marL="342900" indent="-342900" algn="just">
              <a:buFont typeface="Arial" panose="020B0604020202020204" pitchFamily="34" charset="0"/>
              <a:buChar char="•"/>
            </a:pPr>
            <a:r>
              <a:rPr lang="en-GB" sz="1600" dirty="0">
                <a:latin typeface="Calibri" panose="020F0502020204030204" pitchFamily="34" charset="0"/>
                <a:ea typeface="Calibri" panose="020F0502020204030204" pitchFamily="34" charset="0"/>
              </a:rPr>
              <a:t>Note: API calls results were limited to 50 results per call, so it was difficult to easily obtain all supermarket data within a larger radius. Also Lagos is expected to have more open markets not captured in the API. </a:t>
            </a:r>
          </a:p>
          <a:p>
            <a:pPr marL="342900" indent="-342900" algn="just">
              <a:buFont typeface="Arial" panose="020B0604020202020204" pitchFamily="34" charset="0"/>
              <a:buChar char="•"/>
            </a:pPr>
            <a:endParaRPr lang="en-GB" sz="1600" dirty="0">
              <a:latin typeface="Calibri" panose="020F0502020204030204" pitchFamily="34" charset="0"/>
              <a:ea typeface="Calibri" panose="020F0502020204030204" pitchFamily="34" charset="0"/>
            </a:endParaRPr>
          </a:p>
        </p:txBody>
      </p:sp>
      <p:pic>
        <p:nvPicPr>
          <p:cNvPr id="9" name="Picture 8">
            <a:extLst>
              <a:ext uri="{FF2B5EF4-FFF2-40B4-BE49-F238E27FC236}">
                <a16:creationId xmlns:a16="http://schemas.microsoft.com/office/drawing/2014/main" id="{8295DB65-0AC9-4222-880B-6895A22EEA5F}"/>
              </a:ext>
            </a:extLst>
          </p:cNvPr>
          <p:cNvPicPr/>
          <p:nvPr/>
        </p:nvPicPr>
        <p:blipFill>
          <a:blip r:embed="rId2"/>
          <a:stretch>
            <a:fillRect/>
          </a:stretch>
        </p:blipFill>
        <p:spPr>
          <a:xfrm>
            <a:off x="79898" y="3684233"/>
            <a:ext cx="6223247" cy="3151196"/>
          </a:xfrm>
          <a:prstGeom prst="rect">
            <a:avLst/>
          </a:prstGeom>
        </p:spPr>
      </p:pic>
      <p:pic>
        <p:nvPicPr>
          <p:cNvPr id="10" name="Picture 9">
            <a:extLst>
              <a:ext uri="{FF2B5EF4-FFF2-40B4-BE49-F238E27FC236}">
                <a16:creationId xmlns:a16="http://schemas.microsoft.com/office/drawing/2014/main" id="{FD4D4996-F751-49DF-A535-4E3C8FBF9ABE}"/>
              </a:ext>
            </a:extLst>
          </p:cNvPr>
          <p:cNvPicPr/>
          <p:nvPr/>
        </p:nvPicPr>
        <p:blipFill>
          <a:blip r:embed="rId3"/>
          <a:stretch>
            <a:fillRect/>
          </a:stretch>
        </p:blipFill>
        <p:spPr>
          <a:xfrm>
            <a:off x="6590190" y="3253289"/>
            <a:ext cx="5521912" cy="3582140"/>
          </a:xfrm>
          <a:prstGeom prst="rect">
            <a:avLst/>
          </a:prstGeom>
        </p:spPr>
      </p:pic>
    </p:spTree>
    <p:extLst>
      <p:ext uri="{BB962C8B-B14F-4D97-AF65-F5344CB8AC3E}">
        <p14:creationId xmlns:p14="http://schemas.microsoft.com/office/powerpoint/2010/main" val="37225737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F6844-4D8E-4E95-9499-AC6A4D5B408C}"/>
              </a:ext>
            </a:extLst>
          </p:cNvPr>
          <p:cNvSpPr>
            <a:spLocks noGrp="1"/>
          </p:cNvSpPr>
          <p:nvPr>
            <p:ph type="ctrTitle"/>
          </p:nvPr>
        </p:nvSpPr>
        <p:spPr>
          <a:xfrm>
            <a:off x="345347" y="207237"/>
            <a:ext cx="11038702" cy="796738"/>
          </a:xfrm>
        </p:spPr>
        <p:txBody>
          <a:bodyPr>
            <a:noAutofit/>
          </a:bodyPr>
          <a:lstStyle/>
          <a:p>
            <a:pPr algn="ctr"/>
            <a:r>
              <a:rPr lang="en-GB" sz="2800" b="1" dirty="0"/>
              <a:t>Results and Discussion – Lagos Population and Waste</a:t>
            </a:r>
          </a:p>
        </p:txBody>
      </p:sp>
      <p:sp>
        <p:nvSpPr>
          <p:cNvPr id="135" name="TextBox 134">
            <a:extLst>
              <a:ext uri="{FF2B5EF4-FFF2-40B4-BE49-F238E27FC236}">
                <a16:creationId xmlns:a16="http://schemas.microsoft.com/office/drawing/2014/main" id="{40A3C61F-F7C4-4A25-9347-D80AC15193AB}"/>
              </a:ext>
            </a:extLst>
          </p:cNvPr>
          <p:cNvSpPr txBox="1"/>
          <p:nvPr/>
        </p:nvSpPr>
        <p:spPr>
          <a:xfrm>
            <a:off x="79898" y="1134090"/>
            <a:ext cx="9667784" cy="2062103"/>
          </a:xfrm>
          <a:prstGeom prst="rect">
            <a:avLst/>
          </a:prstGeom>
          <a:noFill/>
        </p:spPr>
        <p:txBody>
          <a:bodyPr wrap="square">
            <a:spAutoFit/>
          </a:bodyPr>
          <a:lstStyle/>
          <a:p>
            <a:pPr marL="342900" indent="-342900" algn="just">
              <a:buFont typeface="Arial" panose="020B0604020202020204" pitchFamily="34" charset="0"/>
              <a:buChar char="•"/>
            </a:pPr>
            <a:r>
              <a:rPr lang="en-GB" sz="1600" dirty="0">
                <a:effectLst/>
                <a:latin typeface="Calibri" panose="020F0502020204030204" pitchFamily="34" charset="0"/>
                <a:ea typeface="Calibri" panose="020F0502020204030204" pitchFamily="34" charset="0"/>
              </a:rPr>
              <a:t>Lagos has 20 Local Authorities with a total of 30.5mio people. This is an average of 1.5mio people per LA with Alimosho having the largest population of 11.5mio people. </a:t>
            </a:r>
          </a:p>
          <a:p>
            <a:pPr marL="342900" indent="-342900" algn="just">
              <a:buFont typeface="Arial" panose="020B0604020202020204" pitchFamily="34" charset="0"/>
              <a:buChar char="•"/>
            </a:pPr>
            <a:endParaRPr lang="en-GB" sz="1600" dirty="0">
              <a:effectLst/>
              <a:latin typeface="Calibri" panose="020F0502020204030204" pitchFamily="34" charset="0"/>
              <a:ea typeface="Calibri" panose="020F0502020204030204" pitchFamily="34" charset="0"/>
            </a:endParaRPr>
          </a:p>
          <a:p>
            <a:pPr marL="342900" indent="-342900" algn="just">
              <a:buFont typeface="Arial" panose="020B0604020202020204" pitchFamily="34" charset="0"/>
              <a:buChar char="•"/>
            </a:pPr>
            <a:r>
              <a:rPr lang="en-GB" sz="1600" dirty="0">
                <a:effectLst/>
                <a:latin typeface="Calibri" panose="020F0502020204030204" pitchFamily="34" charset="0"/>
                <a:ea typeface="Calibri" panose="020F0502020204030204" pitchFamily="34" charset="0"/>
              </a:rPr>
              <a:t>Oshodi-</a:t>
            </a:r>
            <a:r>
              <a:rPr lang="en-GB" sz="1600" dirty="0" err="1">
                <a:effectLst/>
                <a:latin typeface="Calibri" panose="020F0502020204030204" pitchFamily="34" charset="0"/>
                <a:ea typeface="Calibri" panose="020F0502020204030204" pitchFamily="34" charset="0"/>
              </a:rPr>
              <a:t>Isolo</a:t>
            </a:r>
            <a:r>
              <a:rPr lang="en-GB" sz="1600" dirty="0">
                <a:effectLst/>
                <a:latin typeface="Calibri" panose="020F0502020204030204" pitchFamily="34" charset="0"/>
                <a:ea typeface="Calibri" panose="020F0502020204030204" pitchFamily="34" charset="0"/>
              </a:rPr>
              <a:t> is next with over 10.6mio people and Ibeju-Lekki with the smallest population of 117.5k people.</a:t>
            </a:r>
          </a:p>
          <a:p>
            <a:pPr marL="342900" indent="-342900" algn="just">
              <a:buFont typeface="Arial" panose="020B0604020202020204" pitchFamily="34" charset="0"/>
              <a:buChar char="•"/>
            </a:pPr>
            <a:endParaRPr lang="en-GB" sz="1600" dirty="0">
              <a:latin typeface="Calibri" panose="020F0502020204030204" pitchFamily="34" charset="0"/>
              <a:ea typeface="Calibri" panose="020F0502020204030204" pitchFamily="34" charset="0"/>
            </a:endParaRPr>
          </a:p>
          <a:p>
            <a:pPr marL="342900" indent="-342900" algn="just">
              <a:buFont typeface="Arial" panose="020B0604020202020204" pitchFamily="34" charset="0"/>
              <a:buChar char="•"/>
            </a:pPr>
            <a:r>
              <a:rPr lang="en-GB" sz="1600" dirty="0">
                <a:effectLst/>
                <a:latin typeface="Calibri" panose="020F0502020204030204" pitchFamily="34" charset="0"/>
                <a:ea typeface="Calibri" panose="020F0502020204030204" pitchFamily="34" charset="0"/>
              </a:rPr>
              <a:t>No sources were cited for this data on Wikipedia page, so its reliability is unknown. Also no reliable waste data was available. This website </a:t>
            </a:r>
            <a:r>
              <a:rPr lang="en-GB" sz="1600" dirty="0">
                <a:effectLst/>
                <a:latin typeface="Calibri" panose="020F0502020204030204" pitchFamily="34" charset="0"/>
                <a:ea typeface="Calibri" panose="020F0502020204030204" pitchFamily="34" charset="0"/>
                <a:cs typeface="Calibri" panose="020F0502020204030204" pitchFamily="34" charset="0"/>
              </a:rPr>
              <a:t>states some difficulty with getting reliable data on Lagos for waste and population.</a:t>
            </a:r>
            <a:br>
              <a:rPr lang="en-GB" sz="1600" dirty="0">
                <a:latin typeface="Calibri" panose="020F0502020204030204" pitchFamily="34" charset="0"/>
                <a:ea typeface="Calibri" panose="020F0502020204030204" pitchFamily="34" charset="0"/>
                <a:cs typeface="Times New Roman" panose="02020603050405020304" pitchFamily="18" charset="0"/>
              </a:rPr>
            </a:br>
            <a:r>
              <a:rPr lang="en-GB" sz="1200" u="sng" dirty="0">
                <a:solidFill>
                  <a:srgbClr val="0000FF"/>
                </a:solidFill>
                <a:effectLst/>
                <a:latin typeface="Calibri" panose="020F0502020204030204" pitchFamily="34" charset="0"/>
                <a:ea typeface="Calibri" panose="020F0502020204030204" pitchFamily="34" charset="0"/>
                <a:cs typeface="Calibri" panose="020F0502020204030204" pitchFamily="34" charset="0"/>
                <a:hlinkClick r:id="rId2"/>
              </a:rPr>
              <a:t>https://africacheck.org/reports/what-a-waste-fact-checking-four-claims-about-nigerias-garbage-problem/</a:t>
            </a:r>
            <a:endParaRPr lang="en-GB" sz="1600" dirty="0"/>
          </a:p>
        </p:txBody>
      </p:sp>
      <p:pic>
        <p:nvPicPr>
          <p:cNvPr id="5" name="Picture 4">
            <a:extLst>
              <a:ext uri="{FF2B5EF4-FFF2-40B4-BE49-F238E27FC236}">
                <a16:creationId xmlns:a16="http://schemas.microsoft.com/office/drawing/2014/main" id="{4F7755AD-6BF5-4B89-83D7-1D697CF592A2}"/>
              </a:ext>
            </a:extLst>
          </p:cNvPr>
          <p:cNvPicPr/>
          <p:nvPr/>
        </p:nvPicPr>
        <p:blipFill>
          <a:blip r:embed="rId3"/>
          <a:stretch>
            <a:fillRect/>
          </a:stretch>
        </p:blipFill>
        <p:spPr>
          <a:xfrm>
            <a:off x="861134" y="3332082"/>
            <a:ext cx="3426782" cy="3525918"/>
          </a:xfrm>
          <a:prstGeom prst="rect">
            <a:avLst/>
          </a:prstGeom>
        </p:spPr>
      </p:pic>
      <p:pic>
        <p:nvPicPr>
          <p:cNvPr id="7" name="Picture 6">
            <a:extLst>
              <a:ext uri="{FF2B5EF4-FFF2-40B4-BE49-F238E27FC236}">
                <a16:creationId xmlns:a16="http://schemas.microsoft.com/office/drawing/2014/main" id="{2C61832D-14B5-4C57-8D26-1F226C313D03}"/>
              </a:ext>
            </a:extLst>
          </p:cNvPr>
          <p:cNvPicPr/>
          <p:nvPr/>
        </p:nvPicPr>
        <p:blipFill>
          <a:blip r:embed="rId4"/>
          <a:stretch>
            <a:fillRect/>
          </a:stretch>
        </p:blipFill>
        <p:spPr>
          <a:xfrm>
            <a:off x="4746280" y="3871441"/>
            <a:ext cx="1871955" cy="2779322"/>
          </a:xfrm>
          <a:prstGeom prst="rect">
            <a:avLst/>
          </a:prstGeom>
        </p:spPr>
      </p:pic>
      <p:pic>
        <p:nvPicPr>
          <p:cNvPr id="8" name="Picture 7">
            <a:extLst>
              <a:ext uri="{FF2B5EF4-FFF2-40B4-BE49-F238E27FC236}">
                <a16:creationId xmlns:a16="http://schemas.microsoft.com/office/drawing/2014/main" id="{2F2D8F3F-5647-4432-89CA-46566F5E7823}"/>
              </a:ext>
            </a:extLst>
          </p:cNvPr>
          <p:cNvPicPr/>
          <p:nvPr/>
        </p:nvPicPr>
        <p:blipFill>
          <a:blip r:embed="rId5"/>
          <a:stretch>
            <a:fillRect/>
          </a:stretch>
        </p:blipFill>
        <p:spPr>
          <a:xfrm>
            <a:off x="7174255" y="3871441"/>
            <a:ext cx="4917131" cy="2982112"/>
          </a:xfrm>
          <a:prstGeom prst="rect">
            <a:avLst/>
          </a:prstGeom>
        </p:spPr>
      </p:pic>
    </p:spTree>
    <p:extLst>
      <p:ext uri="{BB962C8B-B14F-4D97-AF65-F5344CB8AC3E}">
        <p14:creationId xmlns:p14="http://schemas.microsoft.com/office/powerpoint/2010/main" val="2117292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F6844-4D8E-4E95-9499-AC6A4D5B408C}"/>
              </a:ext>
            </a:extLst>
          </p:cNvPr>
          <p:cNvSpPr>
            <a:spLocks noGrp="1"/>
          </p:cNvSpPr>
          <p:nvPr>
            <p:ph type="ctrTitle"/>
          </p:nvPr>
        </p:nvSpPr>
        <p:spPr>
          <a:xfrm>
            <a:off x="345347" y="207237"/>
            <a:ext cx="11038702" cy="796738"/>
          </a:xfrm>
        </p:spPr>
        <p:txBody>
          <a:bodyPr>
            <a:noAutofit/>
          </a:bodyPr>
          <a:lstStyle/>
          <a:p>
            <a:pPr algn="ctr"/>
            <a:r>
              <a:rPr lang="en-GB" sz="2800" b="1" dirty="0"/>
              <a:t>Results and Discussion – London Population and Waste</a:t>
            </a:r>
          </a:p>
        </p:txBody>
      </p:sp>
      <p:sp>
        <p:nvSpPr>
          <p:cNvPr id="135" name="TextBox 134">
            <a:extLst>
              <a:ext uri="{FF2B5EF4-FFF2-40B4-BE49-F238E27FC236}">
                <a16:creationId xmlns:a16="http://schemas.microsoft.com/office/drawing/2014/main" id="{40A3C61F-F7C4-4A25-9347-D80AC15193AB}"/>
              </a:ext>
            </a:extLst>
          </p:cNvPr>
          <p:cNvSpPr txBox="1"/>
          <p:nvPr/>
        </p:nvSpPr>
        <p:spPr>
          <a:xfrm>
            <a:off x="79898" y="1134090"/>
            <a:ext cx="8788894" cy="2088713"/>
          </a:xfrm>
          <a:prstGeom prst="rect">
            <a:avLst/>
          </a:prstGeom>
          <a:noFill/>
        </p:spPr>
        <p:txBody>
          <a:bodyPr wrap="square">
            <a:spAutoFit/>
          </a:bodyPr>
          <a:lstStyle/>
          <a:p>
            <a:pPr marL="285750" indent="-285750" algn="just">
              <a:lnSpc>
                <a:spcPct val="115000"/>
              </a:lnSpc>
              <a:spcAft>
                <a:spcPts val="1000"/>
              </a:spcAft>
              <a:buFont typeface="Arial" panose="020B0604020202020204" pitchFamily="34" charset="0"/>
              <a:buChar char="•"/>
              <a:tabLst>
                <a:tab pos="228600" algn="l"/>
                <a:tab pos="457200" algn="l"/>
              </a:tabLst>
            </a:pPr>
            <a:r>
              <a:rPr lang="en-GB" sz="1600" dirty="0">
                <a:effectLst/>
                <a:latin typeface="Calibri" panose="020F0502020204030204" pitchFamily="34" charset="0"/>
                <a:ea typeface="Calibri" panose="020F0502020204030204" pitchFamily="34" charset="0"/>
                <a:cs typeface="Calibri" panose="020F0502020204030204" pitchFamily="34" charset="0"/>
              </a:rPr>
              <a:t>London’s 33 Local Authorities (LA) had a total population of 8.96mio people in 2019, averaging 271k per LA. Barnet </a:t>
            </a:r>
            <a:r>
              <a:rPr lang="en-GB" sz="1600" dirty="0">
                <a:latin typeface="Calibri" panose="020F0502020204030204" pitchFamily="34" charset="0"/>
                <a:ea typeface="Calibri" panose="020F0502020204030204" pitchFamily="34" charset="0"/>
                <a:cs typeface="Calibri" panose="020F0502020204030204" pitchFamily="34" charset="0"/>
              </a:rPr>
              <a:t>wa</a:t>
            </a:r>
            <a:r>
              <a:rPr lang="en-GB" sz="1600" dirty="0">
                <a:effectLst/>
                <a:latin typeface="Calibri" panose="020F0502020204030204" pitchFamily="34" charset="0"/>
                <a:ea typeface="Calibri" panose="020F0502020204030204" pitchFamily="34" charset="0"/>
                <a:cs typeface="Calibri" panose="020F0502020204030204" pitchFamily="34" charset="0"/>
              </a:rPr>
              <a:t>s the largest with 395k people and City of London with only 9.7k people.</a:t>
            </a:r>
            <a:endParaRPr lang="en-GB" sz="16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gn="just">
              <a:lnSpc>
                <a:spcPct val="115000"/>
              </a:lnSpc>
              <a:spcAft>
                <a:spcPts val="1000"/>
              </a:spcAft>
              <a:buFont typeface="Arial" panose="020B0604020202020204" pitchFamily="34" charset="0"/>
              <a:buChar char="•"/>
              <a:tabLst>
                <a:tab pos="228600" algn="l"/>
                <a:tab pos="457200" algn="l"/>
              </a:tabLst>
            </a:pPr>
            <a:r>
              <a:rPr lang="en-GB" sz="1600" dirty="0">
                <a:effectLst/>
                <a:latin typeface="Calibri" panose="020F0502020204030204" pitchFamily="34" charset="0"/>
                <a:ea typeface="Calibri" panose="020F0502020204030204" pitchFamily="34" charset="0"/>
                <a:cs typeface="Calibri" panose="020F0502020204030204" pitchFamily="34" charset="0"/>
              </a:rPr>
              <a:t>Londo</a:t>
            </a:r>
            <a:r>
              <a:rPr lang="en-GB" sz="1600" dirty="0">
                <a:latin typeface="Calibri" panose="020F0502020204030204" pitchFamily="34" charset="0"/>
                <a:ea typeface="Calibri" panose="020F0502020204030204" pitchFamily="34" charset="0"/>
                <a:cs typeface="Calibri" panose="020F0502020204030204" pitchFamily="34" charset="0"/>
              </a:rPr>
              <a:t>n’s </a:t>
            </a:r>
            <a:r>
              <a:rPr lang="en-GB" sz="1600" dirty="0">
                <a:effectLst/>
                <a:latin typeface="Calibri" panose="020F0502020204030204" pitchFamily="34" charset="0"/>
                <a:ea typeface="Calibri" panose="020F0502020204030204" pitchFamily="34" charset="0"/>
                <a:cs typeface="Calibri" panose="020F0502020204030204" pitchFamily="34" charset="0"/>
              </a:rPr>
              <a:t>33 LAs produced a total of 2.88mio tonnes of waste per year (based on 2018/2019). This is an average of 87k tonnes per LA per year. Barnet produced the largest waste of 140ktonnes whilst City of London generated the least of about 3.8ktonnes per year.</a:t>
            </a:r>
            <a:endParaRPr lang="en-GB" sz="1600" dirty="0">
              <a:effectLst/>
              <a:latin typeface="Calibri" panose="020F0502020204030204" pitchFamily="34" charset="0"/>
              <a:ea typeface="Calibri" panose="020F0502020204030204" pitchFamily="34" charset="0"/>
              <a:cs typeface="Times New Roman" panose="02020603050405020304" pitchFamily="18" charset="0"/>
            </a:endParaRPr>
          </a:p>
          <a:p>
            <a:pPr marL="342900" indent="-342900" algn="just">
              <a:lnSpc>
                <a:spcPct val="150000"/>
              </a:lnSpc>
              <a:buFont typeface="Arial" panose="020B0604020202020204" pitchFamily="34" charset="0"/>
              <a:buChar char="•"/>
            </a:pPr>
            <a:endParaRPr lang="en-GB" sz="1600" dirty="0"/>
          </a:p>
        </p:txBody>
      </p:sp>
      <p:pic>
        <p:nvPicPr>
          <p:cNvPr id="4" name="Picture 3">
            <a:extLst>
              <a:ext uri="{FF2B5EF4-FFF2-40B4-BE49-F238E27FC236}">
                <a16:creationId xmlns:a16="http://schemas.microsoft.com/office/drawing/2014/main" id="{393D5EB8-26AA-4AF4-ADAA-96931C1EB844}"/>
              </a:ext>
            </a:extLst>
          </p:cNvPr>
          <p:cNvPicPr/>
          <p:nvPr/>
        </p:nvPicPr>
        <p:blipFill>
          <a:blip r:embed="rId2"/>
          <a:stretch>
            <a:fillRect/>
          </a:stretch>
        </p:blipFill>
        <p:spPr>
          <a:xfrm>
            <a:off x="600166" y="3076678"/>
            <a:ext cx="3803486" cy="3780786"/>
          </a:xfrm>
          <a:prstGeom prst="rect">
            <a:avLst/>
          </a:prstGeom>
        </p:spPr>
      </p:pic>
      <p:pic>
        <p:nvPicPr>
          <p:cNvPr id="6" name="Picture 5">
            <a:extLst>
              <a:ext uri="{FF2B5EF4-FFF2-40B4-BE49-F238E27FC236}">
                <a16:creationId xmlns:a16="http://schemas.microsoft.com/office/drawing/2014/main" id="{360F4DFA-AEE0-45FB-AABC-1B62BA354F6E}"/>
              </a:ext>
            </a:extLst>
          </p:cNvPr>
          <p:cNvPicPr/>
          <p:nvPr/>
        </p:nvPicPr>
        <p:blipFill>
          <a:blip r:embed="rId3"/>
          <a:stretch>
            <a:fillRect/>
          </a:stretch>
        </p:blipFill>
        <p:spPr>
          <a:xfrm>
            <a:off x="7788349" y="3079126"/>
            <a:ext cx="4181446" cy="1773908"/>
          </a:xfrm>
          <a:prstGeom prst="rect">
            <a:avLst/>
          </a:prstGeom>
        </p:spPr>
      </p:pic>
      <p:pic>
        <p:nvPicPr>
          <p:cNvPr id="7" name="Picture 6">
            <a:extLst>
              <a:ext uri="{FF2B5EF4-FFF2-40B4-BE49-F238E27FC236}">
                <a16:creationId xmlns:a16="http://schemas.microsoft.com/office/drawing/2014/main" id="{7E057DD6-3E6B-474C-ACA0-83BC5545FE2A}"/>
              </a:ext>
            </a:extLst>
          </p:cNvPr>
          <p:cNvPicPr/>
          <p:nvPr/>
        </p:nvPicPr>
        <p:blipFill>
          <a:blip r:embed="rId4"/>
          <a:stretch>
            <a:fillRect/>
          </a:stretch>
        </p:blipFill>
        <p:spPr>
          <a:xfrm>
            <a:off x="4403652" y="3128645"/>
            <a:ext cx="2897616" cy="3676851"/>
          </a:xfrm>
          <a:prstGeom prst="rect">
            <a:avLst/>
          </a:prstGeom>
        </p:spPr>
      </p:pic>
      <p:pic>
        <p:nvPicPr>
          <p:cNvPr id="9" name="Picture 8">
            <a:extLst>
              <a:ext uri="{FF2B5EF4-FFF2-40B4-BE49-F238E27FC236}">
                <a16:creationId xmlns:a16="http://schemas.microsoft.com/office/drawing/2014/main" id="{3C77D426-589F-4797-BFB0-E16F0445F073}"/>
              </a:ext>
            </a:extLst>
          </p:cNvPr>
          <p:cNvPicPr/>
          <p:nvPr/>
        </p:nvPicPr>
        <p:blipFill>
          <a:blip r:embed="rId5"/>
          <a:stretch>
            <a:fillRect/>
          </a:stretch>
        </p:blipFill>
        <p:spPr>
          <a:xfrm>
            <a:off x="7788349" y="4967071"/>
            <a:ext cx="4181446" cy="1838426"/>
          </a:xfrm>
          <a:prstGeom prst="rect">
            <a:avLst/>
          </a:prstGeom>
        </p:spPr>
      </p:pic>
    </p:spTree>
    <p:extLst>
      <p:ext uri="{BB962C8B-B14F-4D97-AF65-F5344CB8AC3E}">
        <p14:creationId xmlns:p14="http://schemas.microsoft.com/office/powerpoint/2010/main" val="22371373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F6844-4D8E-4E95-9499-AC6A4D5B408C}"/>
              </a:ext>
            </a:extLst>
          </p:cNvPr>
          <p:cNvSpPr>
            <a:spLocks noGrp="1"/>
          </p:cNvSpPr>
          <p:nvPr>
            <p:ph type="ctrTitle"/>
          </p:nvPr>
        </p:nvSpPr>
        <p:spPr>
          <a:xfrm>
            <a:off x="345347" y="207237"/>
            <a:ext cx="11038702" cy="796738"/>
          </a:xfrm>
        </p:spPr>
        <p:txBody>
          <a:bodyPr>
            <a:noAutofit/>
          </a:bodyPr>
          <a:lstStyle/>
          <a:p>
            <a:pPr algn="ctr"/>
            <a:r>
              <a:rPr lang="en-GB" sz="2800" b="1" dirty="0"/>
              <a:t>Results and Discussion – England Population and Waste</a:t>
            </a:r>
          </a:p>
        </p:txBody>
      </p:sp>
      <p:sp>
        <p:nvSpPr>
          <p:cNvPr id="135" name="TextBox 134">
            <a:extLst>
              <a:ext uri="{FF2B5EF4-FFF2-40B4-BE49-F238E27FC236}">
                <a16:creationId xmlns:a16="http://schemas.microsoft.com/office/drawing/2014/main" id="{40A3C61F-F7C4-4A25-9347-D80AC15193AB}"/>
              </a:ext>
            </a:extLst>
          </p:cNvPr>
          <p:cNvSpPr txBox="1"/>
          <p:nvPr/>
        </p:nvSpPr>
        <p:spPr>
          <a:xfrm>
            <a:off x="79898" y="1134090"/>
            <a:ext cx="7759085" cy="1674754"/>
          </a:xfrm>
          <a:prstGeom prst="rect">
            <a:avLst/>
          </a:prstGeom>
          <a:noFill/>
        </p:spPr>
        <p:txBody>
          <a:bodyPr wrap="square">
            <a:spAutoFit/>
          </a:bodyPr>
          <a:lstStyle/>
          <a:p>
            <a:pPr marL="171450" indent="-171450" algn="just">
              <a:lnSpc>
                <a:spcPct val="150000"/>
              </a:lnSpc>
              <a:buFont typeface="Arial" panose="020B0604020202020204" pitchFamily="34" charset="0"/>
              <a:buChar char="•"/>
            </a:pPr>
            <a:r>
              <a:rPr lang="en-GB" sz="1400" dirty="0">
                <a:latin typeface="Calibri" panose="020F0502020204030204" pitchFamily="34" charset="0"/>
                <a:ea typeface="Calibri" panose="020F0502020204030204" pitchFamily="34" charset="0"/>
                <a:cs typeface="Calibri" panose="020F0502020204030204" pitchFamily="34" charset="0"/>
              </a:rPr>
              <a:t>A</a:t>
            </a:r>
            <a:r>
              <a:rPr lang="en-GB" sz="1400" dirty="0">
                <a:effectLst/>
                <a:latin typeface="Calibri" panose="020F0502020204030204" pitchFamily="34" charset="0"/>
                <a:ea typeface="Calibri" panose="020F0502020204030204" pitchFamily="34" charset="0"/>
                <a:cs typeface="Calibri" panose="020F0502020204030204" pitchFamily="34" charset="0"/>
              </a:rPr>
              <a:t>ll England LAs generated  33.8mio tonnes of waste in 2018/19, making an average of 98k tonnes/ LA. </a:t>
            </a:r>
          </a:p>
          <a:p>
            <a:pPr marL="171450" indent="-171450" algn="just">
              <a:lnSpc>
                <a:spcPct val="150000"/>
              </a:lnSpc>
              <a:buFont typeface="Arial" panose="020B0604020202020204" pitchFamily="34" charset="0"/>
              <a:buChar char="•"/>
            </a:pPr>
            <a:r>
              <a:rPr lang="en-GB" sz="1400" dirty="0">
                <a:effectLst/>
                <a:latin typeface="Calibri" panose="020F0502020204030204" pitchFamily="34" charset="0"/>
                <a:ea typeface="Calibri" panose="020F0502020204030204" pitchFamily="34" charset="0"/>
                <a:cs typeface="Calibri" panose="020F0502020204030204" pitchFamily="34" charset="0"/>
              </a:rPr>
              <a:t>Manchester with a population of 553k people generated the largest waste of 997k tonnes, whilst Isles of Scilly generated only 1.6k tonnes. </a:t>
            </a:r>
          </a:p>
          <a:p>
            <a:pPr marL="171450" indent="-171450" algn="just">
              <a:lnSpc>
                <a:spcPct val="150000"/>
              </a:lnSpc>
              <a:buFont typeface="Arial" panose="020B0604020202020204" pitchFamily="34" charset="0"/>
              <a:buChar char="•"/>
            </a:pPr>
            <a:r>
              <a:rPr lang="en-GB" sz="1400" dirty="0">
                <a:effectLst/>
                <a:latin typeface="Calibri" panose="020F0502020204030204" pitchFamily="34" charset="0"/>
                <a:ea typeface="Calibri" panose="020F0502020204030204" pitchFamily="34" charset="0"/>
                <a:cs typeface="Calibri" panose="020F0502020204030204" pitchFamily="34" charset="0"/>
              </a:rPr>
              <a:t>Birmingham with 1.1mio people generated 412k tonnes of waste (less that half of Manchester’s)</a:t>
            </a:r>
            <a:endParaRPr lang="en-GB" sz="1400" dirty="0">
              <a:latin typeface="Calibri" panose="020F0502020204030204" pitchFamily="34" charset="0"/>
              <a:cs typeface="Calibri" panose="020F0502020204030204" pitchFamily="34" charset="0"/>
            </a:endParaRPr>
          </a:p>
          <a:p>
            <a:pPr marL="171450" indent="-171450" algn="just">
              <a:lnSpc>
                <a:spcPct val="150000"/>
              </a:lnSpc>
              <a:buFont typeface="Arial" panose="020B0604020202020204" pitchFamily="34" charset="0"/>
              <a:buChar char="•"/>
            </a:pPr>
            <a:r>
              <a:rPr lang="en-GB" sz="1400" dirty="0">
                <a:effectLst/>
                <a:latin typeface="Calibri" panose="020F0502020204030204" pitchFamily="34" charset="0"/>
                <a:ea typeface="Calibri" panose="020F0502020204030204" pitchFamily="34" charset="0"/>
                <a:cs typeface="Calibri" panose="020F0502020204030204" pitchFamily="34" charset="0"/>
              </a:rPr>
              <a:t>London LAs are not the largest waste generators in England </a:t>
            </a:r>
            <a:endParaRPr lang="en-GB" sz="1400" dirty="0">
              <a:latin typeface="Calibri" panose="020F0502020204030204" pitchFamily="34" charset="0"/>
              <a:cs typeface="Calibri" panose="020F0502020204030204" pitchFamily="34" charset="0"/>
            </a:endParaRPr>
          </a:p>
        </p:txBody>
      </p:sp>
      <p:pic>
        <p:nvPicPr>
          <p:cNvPr id="4" name="Picture 3">
            <a:extLst>
              <a:ext uri="{FF2B5EF4-FFF2-40B4-BE49-F238E27FC236}">
                <a16:creationId xmlns:a16="http://schemas.microsoft.com/office/drawing/2014/main" id="{6FB1DE80-0A14-44F6-8708-E2D77328805C}"/>
              </a:ext>
            </a:extLst>
          </p:cNvPr>
          <p:cNvPicPr/>
          <p:nvPr/>
        </p:nvPicPr>
        <p:blipFill>
          <a:blip r:embed="rId2"/>
          <a:stretch>
            <a:fillRect/>
          </a:stretch>
        </p:blipFill>
        <p:spPr>
          <a:xfrm>
            <a:off x="0" y="2938959"/>
            <a:ext cx="6223247" cy="3764841"/>
          </a:xfrm>
          <a:prstGeom prst="rect">
            <a:avLst/>
          </a:prstGeom>
        </p:spPr>
      </p:pic>
      <p:pic>
        <p:nvPicPr>
          <p:cNvPr id="5" name="Picture 4">
            <a:extLst>
              <a:ext uri="{FF2B5EF4-FFF2-40B4-BE49-F238E27FC236}">
                <a16:creationId xmlns:a16="http://schemas.microsoft.com/office/drawing/2014/main" id="{DE0C08A2-78A5-4F8F-9B49-1B679D9C8DD8}"/>
              </a:ext>
            </a:extLst>
          </p:cNvPr>
          <p:cNvPicPr/>
          <p:nvPr/>
        </p:nvPicPr>
        <p:blipFill>
          <a:blip r:embed="rId3"/>
          <a:stretch>
            <a:fillRect/>
          </a:stretch>
        </p:blipFill>
        <p:spPr>
          <a:xfrm>
            <a:off x="7596241" y="3313374"/>
            <a:ext cx="4515861" cy="3575659"/>
          </a:xfrm>
          <a:prstGeom prst="rect">
            <a:avLst/>
          </a:prstGeom>
        </p:spPr>
      </p:pic>
      <p:pic>
        <p:nvPicPr>
          <p:cNvPr id="6" name="Picture 5">
            <a:extLst>
              <a:ext uri="{FF2B5EF4-FFF2-40B4-BE49-F238E27FC236}">
                <a16:creationId xmlns:a16="http://schemas.microsoft.com/office/drawing/2014/main" id="{9BB51F1F-7FB4-4DFC-89F1-B34137EA76C5}"/>
              </a:ext>
            </a:extLst>
          </p:cNvPr>
          <p:cNvPicPr/>
          <p:nvPr/>
        </p:nvPicPr>
        <p:blipFill>
          <a:blip r:embed="rId4"/>
          <a:stretch>
            <a:fillRect/>
          </a:stretch>
        </p:blipFill>
        <p:spPr>
          <a:xfrm>
            <a:off x="7838983" y="1185341"/>
            <a:ext cx="4273119" cy="1957354"/>
          </a:xfrm>
          <a:prstGeom prst="rect">
            <a:avLst/>
          </a:prstGeom>
        </p:spPr>
      </p:pic>
    </p:spTree>
    <p:extLst>
      <p:ext uri="{BB962C8B-B14F-4D97-AF65-F5344CB8AC3E}">
        <p14:creationId xmlns:p14="http://schemas.microsoft.com/office/powerpoint/2010/main" val="19634268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0F6844-4D8E-4E95-9499-AC6A4D5B408C}"/>
              </a:ext>
            </a:extLst>
          </p:cNvPr>
          <p:cNvSpPr>
            <a:spLocks noGrp="1"/>
          </p:cNvSpPr>
          <p:nvPr>
            <p:ph type="ctrTitle"/>
          </p:nvPr>
        </p:nvSpPr>
        <p:spPr>
          <a:xfrm>
            <a:off x="345347" y="207237"/>
            <a:ext cx="11038702" cy="796738"/>
          </a:xfrm>
        </p:spPr>
        <p:txBody>
          <a:bodyPr>
            <a:noAutofit/>
          </a:bodyPr>
          <a:lstStyle/>
          <a:p>
            <a:pPr algn="ctr"/>
            <a:r>
              <a:rPr lang="en-GB" sz="2800" b="1" dirty="0"/>
              <a:t>Results and Discussion – Regression Fits</a:t>
            </a:r>
          </a:p>
        </p:txBody>
      </p:sp>
      <p:sp>
        <p:nvSpPr>
          <p:cNvPr id="135" name="TextBox 134">
            <a:extLst>
              <a:ext uri="{FF2B5EF4-FFF2-40B4-BE49-F238E27FC236}">
                <a16:creationId xmlns:a16="http://schemas.microsoft.com/office/drawing/2014/main" id="{40A3C61F-F7C4-4A25-9347-D80AC15193AB}"/>
              </a:ext>
            </a:extLst>
          </p:cNvPr>
          <p:cNvSpPr txBox="1"/>
          <p:nvPr/>
        </p:nvSpPr>
        <p:spPr>
          <a:xfrm>
            <a:off x="79898" y="1134090"/>
            <a:ext cx="7625917" cy="1384995"/>
          </a:xfrm>
          <a:prstGeom prst="rect">
            <a:avLst/>
          </a:prstGeom>
          <a:noFill/>
        </p:spPr>
        <p:txBody>
          <a:bodyPr wrap="square">
            <a:spAutoFit/>
          </a:bodyPr>
          <a:lstStyle/>
          <a:p>
            <a:pPr marL="342900" indent="-342900" algn="just">
              <a:buFont typeface="Arial" panose="020B0604020202020204" pitchFamily="34" charset="0"/>
              <a:buChar char="•"/>
            </a:pPr>
            <a:r>
              <a:rPr lang="en-GB" sz="1400" dirty="0">
                <a:effectLst/>
                <a:latin typeface="Calibri" panose="020F0502020204030204" pitchFamily="34" charset="0"/>
                <a:ea typeface="Calibri" panose="020F0502020204030204" pitchFamily="34" charset="0"/>
              </a:rPr>
              <a:t>There is a reasonable positive linear relationship between population and waste generated in London with a Pearson Correlation Coefficient of 0.85 and R2 of 0.76.</a:t>
            </a:r>
            <a:br>
              <a:rPr lang="en-GB" sz="1400" dirty="0">
                <a:effectLst/>
                <a:latin typeface="Calibri" panose="020F0502020204030204" pitchFamily="34" charset="0"/>
                <a:ea typeface="Calibri" panose="020F0502020204030204" pitchFamily="34" charset="0"/>
              </a:rPr>
            </a:br>
            <a:r>
              <a:rPr lang="en-GB" sz="1400" dirty="0">
                <a:effectLst/>
                <a:latin typeface="Calibri" panose="020F0502020204030204" pitchFamily="34" charset="0"/>
                <a:ea typeface="Calibri" panose="020F0502020204030204" pitchFamily="34" charset="0"/>
              </a:rPr>
              <a:t>But this is less so at the England National level with a PC coefficient of only 0.43. (Top row charts).</a:t>
            </a:r>
          </a:p>
          <a:p>
            <a:pPr marL="342900" indent="-342900" algn="just">
              <a:buFont typeface="Arial" panose="020B0604020202020204" pitchFamily="34" charset="0"/>
              <a:buChar char="•"/>
            </a:pPr>
            <a:endParaRPr lang="en-GB" sz="1400" dirty="0">
              <a:effectLst/>
              <a:latin typeface="Calibri" panose="020F0502020204030204" pitchFamily="34" charset="0"/>
              <a:ea typeface="Calibri" panose="020F0502020204030204" pitchFamily="34" charset="0"/>
            </a:endParaRPr>
          </a:p>
          <a:p>
            <a:pPr marL="342900" indent="-342900" algn="just">
              <a:buFont typeface="Arial" panose="020B0604020202020204" pitchFamily="34" charset="0"/>
              <a:buChar char="•"/>
            </a:pPr>
            <a:r>
              <a:rPr lang="en-GB" sz="1400" dirty="0">
                <a:latin typeface="Calibri" panose="020F0502020204030204" pitchFamily="34" charset="0"/>
              </a:rPr>
              <a:t>The negative R2 for a polynomial fit shows it will be less accurate at predicting waste with population. (Bottom row charts)</a:t>
            </a:r>
            <a:endParaRPr lang="en-GB" sz="1400" dirty="0"/>
          </a:p>
        </p:txBody>
      </p:sp>
      <p:pic>
        <p:nvPicPr>
          <p:cNvPr id="4" name="Picture 3">
            <a:extLst>
              <a:ext uri="{FF2B5EF4-FFF2-40B4-BE49-F238E27FC236}">
                <a16:creationId xmlns:a16="http://schemas.microsoft.com/office/drawing/2014/main" id="{0E5AD958-45F8-459D-A154-4C475DE4B3CC}"/>
              </a:ext>
            </a:extLst>
          </p:cNvPr>
          <p:cNvPicPr/>
          <p:nvPr/>
        </p:nvPicPr>
        <p:blipFill>
          <a:blip r:embed="rId2"/>
          <a:stretch>
            <a:fillRect/>
          </a:stretch>
        </p:blipFill>
        <p:spPr>
          <a:xfrm>
            <a:off x="493312" y="2519085"/>
            <a:ext cx="3531432" cy="2194524"/>
          </a:xfrm>
          <a:prstGeom prst="rect">
            <a:avLst/>
          </a:prstGeom>
        </p:spPr>
      </p:pic>
      <p:pic>
        <p:nvPicPr>
          <p:cNvPr id="5" name="Picture 4">
            <a:extLst>
              <a:ext uri="{FF2B5EF4-FFF2-40B4-BE49-F238E27FC236}">
                <a16:creationId xmlns:a16="http://schemas.microsoft.com/office/drawing/2014/main" id="{AA4ED2A7-9122-407D-BA28-A5C0A8C5ECAC}"/>
              </a:ext>
            </a:extLst>
          </p:cNvPr>
          <p:cNvPicPr/>
          <p:nvPr/>
        </p:nvPicPr>
        <p:blipFill>
          <a:blip r:embed="rId3"/>
          <a:stretch>
            <a:fillRect/>
          </a:stretch>
        </p:blipFill>
        <p:spPr>
          <a:xfrm>
            <a:off x="7724851" y="1524270"/>
            <a:ext cx="4406287" cy="3189339"/>
          </a:xfrm>
          <a:prstGeom prst="rect">
            <a:avLst/>
          </a:prstGeom>
        </p:spPr>
      </p:pic>
      <p:pic>
        <p:nvPicPr>
          <p:cNvPr id="6" name="Picture 5">
            <a:extLst>
              <a:ext uri="{FF2B5EF4-FFF2-40B4-BE49-F238E27FC236}">
                <a16:creationId xmlns:a16="http://schemas.microsoft.com/office/drawing/2014/main" id="{F43F3483-F037-4CE6-AF1C-AC27222FA3C5}"/>
              </a:ext>
            </a:extLst>
          </p:cNvPr>
          <p:cNvPicPr/>
          <p:nvPr/>
        </p:nvPicPr>
        <p:blipFill>
          <a:blip r:embed="rId4"/>
          <a:stretch>
            <a:fillRect/>
          </a:stretch>
        </p:blipFill>
        <p:spPr>
          <a:xfrm>
            <a:off x="4043780" y="2660243"/>
            <a:ext cx="3204838" cy="655579"/>
          </a:xfrm>
          <a:prstGeom prst="rect">
            <a:avLst/>
          </a:prstGeom>
        </p:spPr>
      </p:pic>
      <p:pic>
        <p:nvPicPr>
          <p:cNvPr id="7" name="Picture 6">
            <a:extLst>
              <a:ext uri="{FF2B5EF4-FFF2-40B4-BE49-F238E27FC236}">
                <a16:creationId xmlns:a16="http://schemas.microsoft.com/office/drawing/2014/main" id="{0CDC7EA6-5315-41EA-B381-775D7B6C3FD2}"/>
              </a:ext>
            </a:extLst>
          </p:cNvPr>
          <p:cNvPicPr/>
          <p:nvPr/>
        </p:nvPicPr>
        <p:blipFill>
          <a:blip r:embed="rId5"/>
          <a:stretch>
            <a:fillRect/>
          </a:stretch>
        </p:blipFill>
        <p:spPr>
          <a:xfrm>
            <a:off x="4004560" y="3490269"/>
            <a:ext cx="3403108" cy="796738"/>
          </a:xfrm>
          <a:prstGeom prst="rect">
            <a:avLst/>
          </a:prstGeom>
        </p:spPr>
      </p:pic>
      <p:pic>
        <p:nvPicPr>
          <p:cNvPr id="8" name="Picture 7">
            <a:extLst>
              <a:ext uri="{FF2B5EF4-FFF2-40B4-BE49-F238E27FC236}">
                <a16:creationId xmlns:a16="http://schemas.microsoft.com/office/drawing/2014/main" id="{0F9F1F98-95EE-4C3C-83F3-F958A0E7F8F2}"/>
              </a:ext>
            </a:extLst>
          </p:cNvPr>
          <p:cNvPicPr/>
          <p:nvPr/>
        </p:nvPicPr>
        <p:blipFill>
          <a:blip r:embed="rId6"/>
          <a:stretch>
            <a:fillRect/>
          </a:stretch>
        </p:blipFill>
        <p:spPr>
          <a:xfrm>
            <a:off x="2450238" y="4674986"/>
            <a:ext cx="3204838" cy="2183014"/>
          </a:xfrm>
          <a:prstGeom prst="rect">
            <a:avLst/>
          </a:prstGeom>
        </p:spPr>
      </p:pic>
      <p:pic>
        <p:nvPicPr>
          <p:cNvPr id="9" name="Picture 8">
            <a:extLst>
              <a:ext uri="{FF2B5EF4-FFF2-40B4-BE49-F238E27FC236}">
                <a16:creationId xmlns:a16="http://schemas.microsoft.com/office/drawing/2014/main" id="{E91E6886-EE25-4677-B9B1-C53BC385B03E}"/>
              </a:ext>
            </a:extLst>
          </p:cNvPr>
          <p:cNvPicPr/>
          <p:nvPr/>
        </p:nvPicPr>
        <p:blipFill>
          <a:blip r:embed="rId7"/>
          <a:stretch>
            <a:fillRect/>
          </a:stretch>
        </p:blipFill>
        <p:spPr>
          <a:xfrm>
            <a:off x="5772349" y="4674985"/>
            <a:ext cx="2998789" cy="2194524"/>
          </a:xfrm>
          <a:prstGeom prst="rect">
            <a:avLst/>
          </a:prstGeom>
        </p:spPr>
      </p:pic>
    </p:spTree>
    <p:extLst>
      <p:ext uri="{BB962C8B-B14F-4D97-AF65-F5344CB8AC3E}">
        <p14:creationId xmlns:p14="http://schemas.microsoft.com/office/powerpoint/2010/main" val="3007664755"/>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2437</TotalTime>
  <Words>1331</Words>
  <Application>Microsoft Office PowerPoint</Application>
  <PresentationFormat>Widescreen</PresentationFormat>
  <Paragraphs>90</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Trebuchet MS</vt:lpstr>
      <vt:lpstr>Wingdings 3</vt:lpstr>
      <vt:lpstr>Facet</vt:lpstr>
      <vt:lpstr> DATA SCIENCE CAPSTONE PROJECT    Battle of Neighbourhoods - Waste in Lagos and London    Oct 2020   Olumide Ojo-Oratokhai</vt:lpstr>
      <vt:lpstr>Introduction</vt:lpstr>
      <vt:lpstr>Data – Restrictions and Limitations</vt:lpstr>
      <vt:lpstr>Methodology</vt:lpstr>
      <vt:lpstr>Results and Discussion – Lagos and London  Waste Facilities, Supermarkets and Waste</vt:lpstr>
      <vt:lpstr>Results and Discussion – Lagos Population and Waste</vt:lpstr>
      <vt:lpstr>Results and Discussion – London Population and Waste</vt:lpstr>
      <vt:lpstr>Results and Discussion – England Population and Waste</vt:lpstr>
      <vt:lpstr>Results and Discussion – Regression Fits</vt:lpstr>
      <vt:lpstr>Results and Discussion – Cluster Analysis</vt:lpstr>
      <vt:lpstr>Conclusions and Recommendations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Olumide Ojo-Oratokhai</dc:creator>
  <cp:lastModifiedBy>Olumide Ojo-Oratokhai</cp:lastModifiedBy>
  <cp:revision>109</cp:revision>
  <dcterms:created xsi:type="dcterms:W3CDTF">2018-11-19T16:13:24Z</dcterms:created>
  <dcterms:modified xsi:type="dcterms:W3CDTF">2020-10-22T23:13:28Z</dcterms:modified>
</cp:coreProperties>
</file>

<file path=docProps/thumbnail.jpeg>
</file>